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23"/>
  </p:notesMasterIdLst>
  <p:handoutMasterIdLst>
    <p:handoutMasterId r:id="rId124"/>
  </p:handout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71" r:id="rId18"/>
    <p:sldId id="275" r:id="rId19"/>
    <p:sldId id="282" r:id="rId20"/>
    <p:sldId id="283" r:id="rId21"/>
    <p:sldId id="284" r:id="rId22"/>
    <p:sldId id="285"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 id="304" r:id="rId41"/>
    <p:sldId id="324" r:id="rId42"/>
    <p:sldId id="333" r:id="rId43"/>
    <p:sldId id="309" r:id="rId44"/>
    <p:sldId id="305" r:id="rId45"/>
    <p:sldId id="306" r:id="rId46"/>
    <p:sldId id="318" r:id="rId47"/>
    <p:sldId id="327" r:id="rId48"/>
    <p:sldId id="308" r:id="rId49"/>
    <p:sldId id="328" r:id="rId50"/>
    <p:sldId id="307" r:id="rId51"/>
    <p:sldId id="315" r:id="rId52"/>
    <p:sldId id="329" r:id="rId53"/>
    <p:sldId id="310" r:id="rId54"/>
    <p:sldId id="320" r:id="rId55"/>
    <p:sldId id="321" r:id="rId56"/>
    <p:sldId id="331" r:id="rId57"/>
    <p:sldId id="322" r:id="rId58"/>
    <p:sldId id="323" r:id="rId59"/>
    <p:sldId id="330" r:id="rId60"/>
    <p:sldId id="336" r:id="rId61"/>
    <p:sldId id="337" r:id="rId62"/>
    <p:sldId id="326" r:id="rId63"/>
    <p:sldId id="332" r:id="rId64"/>
    <p:sldId id="334" r:id="rId65"/>
    <p:sldId id="338" r:id="rId66"/>
    <p:sldId id="340" r:id="rId67"/>
    <p:sldId id="339" r:id="rId68"/>
    <p:sldId id="341" r:id="rId69"/>
    <p:sldId id="380" r:id="rId70"/>
    <p:sldId id="381" r:id="rId71"/>
    <p:sldId id="382" r:id="rId72"/>
    <p:sldId id="383" r:id="rId73"/>
    <p:sldId id="388" r:id="rId74"/>
    <p:sldId id="389" r:id="rId75"/>
    <p:sldId id="390" r:id="rId76"/>
    <p:sldId id="391" r:id="rId77"/>
    <p:sldId id="392" r:id="rId78"/>
    <p:sldId id="418" r:id="rId79"/>
    <p:sldId id="394" r:id="rId80"/>
    <p:sldId id="395" r:id="rId81"/>
    <p:sldId id="396" r:id="rId82"/>
    <p:sldId id="397" r:id="rId83"/>
    <p:sldId id="399" r:id="rId84"/>
    <p:sldId id="408" r:id="rId85"/>
    <p:sldId id="412" r:id="rId86"/>
    <p:sldId id="413" r:id="rId87"/>
    <p:sldId id="415" r:id="rId88"/>
    <p:sldId id="416" r:id="rId89"/>
    <p:sldId id="342" r:id="rId90"/>
    <p:sldId id="278" r:id="rId91"/>
    <p:sldId id="343" r:id="rId92"/>
    <p:sldId id="279" r:id="rId93"/>
    <p:sldId id="281" r:id="rId94"/>
    <p:sldId id="280" r:id="rId95"/>
    <p:sldId id="344" r:id="rId96"/>
    <p:sldId id="345" r:id="rId97"/>
    <p:sldId id="346" r:id="rId98"/>
    <p:sldId id="347" r:id="rId99"/>
    <p:sldId id="421" r:id="rId100"/>
    <p:sldId id="348" r:id="rId101"/>
    <p:sldId id="427" r:id="rId102"/>
    <p:sldId id="424" r:id="rId103"/>
    <p:sldId id="423" r:id="rId104"/>
    <p:sldId id="429" r:id="rId105"/>
    <p:sldId id="430" r:id="rId106"/>
    <p:sldId id="431" r:id="rId107"/>
    <p:sldId id="432" r:id="rId108"/>
    <p:sldId id="433" r:id="rId109"/>
    <p:sldId id="434" r:id="rId110"/>
    <p:sldId id="435" r:id="rId111"/>
    <p:sldId id="436" r:id="rId112"/>
    <p:sldId id="437" r:id="rId113"/>
    <p:sldId id="438" r:id="rId114"/>
    <p:sldId id="439" r:id="rId115"/>
    <p:sldId id="440" r:id="rId116"/>
    <p:sldId id="441" r:id="rId117"/>
    <p:sldId id="442" r:id="rId118"/>
    <p:sldId id="444" r:id="rId119"/>
    <p:sldId id="445" r:id="rId120"/>
    <p:sldId id="446" r:id="rId121"/>
    <p:sldId id="379" r:id="rId122"/>
  </p:sldIdLst>
  <p:sldSz cx="9144000" cy="6858000" type="screen4x3"/>
  <p:notesSz cx="7102475"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DD06"/>
    <a:srgbClr val="001F3E"/>
    <a:srgbClr val="003300"/>
    <a:srgbClr val="000000"/>
    <a:srgbClr val="333333"/>
    <a:srgbClr val="1952A0"/>
    <a:srgbClr val="FFFFCC"/>
    <a:srgbClr val="DE00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8" autoAdjust="0"/>
    <p:restoredTop sz="79914" autoAdjust="0"/>
  </p:normalViewPr>
  <p:slideViewPr>
    <p:cSldViewPr>
      <p:cViewPr>
        <p:scale>
          <a:sx n="100" d="100"/>
          <a:sy n="100" d="100"/>
        </p:scale>
        <p:origin x="-2544" y="-80"/>
      </p:cViewPr>
      <p:guideLst>
        <p:guide orient="horz" pos="618"/>
        <p:guide pos="15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120" Type="http://schemas.openxmlformats.org/officeDocument/2006/relationships/slide" Target="slides/slide116.xml"/><Relationship Id="rId121" Type="http://schemas.openxmlformats.org/officeDocument/2006/relationships/slide" Target="slides/slide117.xml"/><Relationship Id="rId122" Type="http://schemas.openxmlformats.org/officeDocument/2006/relationships/slide" Target="slides/slide118.xml"/><Relationship Id="rId123" Type="http://schemas.openxmlformats.org/officeDocument/2006/relationships/notesMaster" Target="notesMasters/notesMaster1.xml"/><Relationship Id="rId124" Type="http://schemas.openxmlformats.org/officeDocument/2006/relationships/handoutMaster" Target="handoutMasters/handoutMaster1.xml"/><Relationship Id="rId125" Type="http://schemas.openxmlformats.org/officeDocument/2006/relationships/printerSettings" Target="printerSettings/printerSettings1.bin"/><Relationship Id="rId126" Type="http://schemas.openxmlformats.org/officeDocument/2006/relationships/presProps" Target="presProps.xml"/><Relationship Id="rId127" Type="http://schemas.openxmlformats.org/officeDocument/2006/relationships/viewProps" Target="viewProps.xml"/><Relationship Id="rId128" Type="http://schemas.openxmlformats.org/officeDocument/2006/relationships/theme" Target="theme/theme1.xml"/><Relationship Id="rId129" Type="http://schemas.openxmlformats.org/officeDocument/2006/relationships/tableStyles" Target="tableStyles.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00" Type="http://schemas.openxmlformats.org/officeDocument/2006/relationships/slide" Target="slides/slide96.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110" Type="http://schemas.openxmlformats.org/officeDocument/2006/relationships/slide" Target="slides/slide106.xml"/><Relationship Id="rId111" Type="http://schemas.openxmlformats.org/officeDocument/2006/relationships/slide" Target="slides/slide107.xml"/><Relationship Id="rId112" Type="http://schemas.openxmlformats.org/officeDocument/2006/relationships/slide" Target="slides/slide108.xml"/><Relationship Id="rId113" Type="http://schemas.openxmlformats.org/officeDocument/2006/relationships/slide" Target="slides/slide109.xml"/><Relationship Id="rId114" Type="http://schemas.openxmlformats.org/officeDocument/2006/relationships/slide" Target="slides/slide110.xml"/><Relationship Id="rId115" Type="http://schemas.openxmlformats.org/officeDocument/2006/relationships/slide" Target="slides/slide111.xml"/><Relationship Id="rId116" Type="http://schemas.openxmlformats.org/officeDocument/2006/relationships/slide" Target="slides/slide112.xml"/><Relationship Id="rId117" Type="http://schemas.openxmlformats.org/officeDocument/2006/relationships/slide" Target="slides/slide113.xml"/><Relationship Id="rId118" Type="http://schemas.openxmlformats.org/officeDocument/2006/relationships/slide" Target="slides/slide114.xml"/><Relationship Id="rId119" Type="http://schemas.openxmlformats.org/officeDocument/2006/relationships/slide" Target="slides/slide11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8163" cy="511175"/>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4022725" y="0"/>
            <a:ext cx="3078163" cy="511175"/>
          </a:xfrm>
          <a:prstGeom prst="rect">
            <a:avLst/>
          </a:prstGeom>
        </p:spPr>
        <p:txBody>
          <a:bodyPr vert="horz" lIns="91440" tIns="45720" rIns="91440" bIns="45720" rtlCol="0"/>
          <a:lstStyle>
            <a:lvl1pPr algn="r">
              <a:defRPr sz="1200"/>
            </a:lvl1pPr>
          </a:lstStyle>
          <a:p>
            <a:fld id="{6A764251-D831-1B46-B49E-A81E2C17AA3D}" type="datetimeFigureOut">
              <a:rPr lang="de-DE" smtClean="0"/>
              <a:t>21/05/14</a:t>
            </a:fld>
            <a:endParaRPr lang="de-DE"/>
          </a:p>
        </p:txBody>
      </p:sp>
      <p:sp>
        <p:nvSpPr>
          <p:cNvPr id="4" name="Fußzeilenplatzhalter 3"/>
          <p:cNvSpPr>
            <a:spLocks noGrp="1"/>
          </p:cNvSpPr>
          <p:nvPr>
            <p:ph type="ftr" sz="quarter" idx="2"/>
          </p:nvPr>
        </p:nvSpPr>
        <p:spPr>
          <a:xfrm>
            <a:off x="0" y="9721850"/>
            <a:ext cx="3078163" cy="511175"/>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4022725" y="9721850"/>
            <a:ext cx="3078163" cy="511175"/>
          </a:xfrm>
          <a:prstGeom prst="rect">
            <a:avLst/>
          </a:prstGeom>
        </p:spPr>
        <p:txBody>
          <a:bodyPr vert="horz" lIns="91440" tIns="45720" rIns="91440" bIns="45720" rtlCol="0" anchor="b"/>
          <a:lstStyle>
            <a:lvl1pPr algn="r">
              <a:defRPr sz="1200"/>
            </a:lvl1pPr>
          </a:lstStyle>
          <a:p>
            <a:fld id="{746CBB69-8D63-C944-B99E-E26B4717857B}" type="slidenum">
              <a:rPr lang="de-DE" smtClean="0"/>
              <a:t>‹Nr.›</a:t>
            </a:fld>
            <a:endParaRPr lang="de-DE"/>
          </a:p>
        </p:txBody>
      </p:sp>
    </p:spTree>
    <p:extLst>
      <p:ext uri="{BB962C8B-B14F-4D97-AF65-F5344CB8AC3E}">
        <p14:creationId xmlns:p14="http://schemas.microsoft.com/office/powerpoint/2010/main" val="37992086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1"/>
            <a:ext cx="3077739" cy="511731"/>
          </a:xfrm>
          <a:prstGeom prst="rect">
            <a:avLst/>
          </a:prstGeom>
        </p:spPr>
        <p:txBody>
          <a:bodyPr vert="horz" lIns="99075" tIns="49538" rIns="99075" bIns="49538" rtlCol="0"/>
          <a:lstStyle>
            <a:lvl1pPr algn="l">
              <a:defRPr sz="1300"/>
            </a:lvl1pPr>
          </a:lstStyle>
          <a:p>
            <a:endParaRPr lang="de-DE"/>
          </a:p>
        </p:txBody>
      </p:sp>
      <p:sp>
        <p:nvSpPr>
          <p:cNvPr id="3" name="Datumsplatzhalter 2"/>
          <p:cNvSpPr>
            <a:spLocks noGrp="1"/>
          </p:cNvSpPr>
          <p:nvPr>
            <p:ph type="dt" idx="1"/>
          </p:nvPr>
        </p:nvSpPr>
        <p:spPr>
          <a:xfrm>
            <a:off x="4023093" y="1"/>
            <a:ext cx="3077739" cy="511731"/>
          </a:xfrm>
          <a:prstGeom prst="rect">
            <a:avLst/>
          </a:prstGeom>
        </p:spPr>
        <p:txBody>
          <a:bodyPr vert="horz" lIns="99075" tIns="49538" rIns="99075" bIns="49538" rtlCol="0"/>
          <a:lstStyle>
            <a:lvl1pPr algn="r">
              <a:defRPr sz="1300"/>
            </a:lvl1pPr>
          </a:lstStyle>
          <a:p>
            <a:fld id="{E566868E-4981-412A-A780-CE3D41660550}" type="datetimeFigureOut">
              <a:rPr lang="de-DE" smtClean="0"/>
              <a:pPr/>
              <a:t>21/05/14</a:t>
            </a:fld>
            <a:endParaRPr lang="de-DE"/>
          </a:p>
        </p:txBody>
      </p:sp>
      <p:sp>
        <p:nvSpPr>
          <p:cNvPr id="4" name="Folienbildplatzhalter 3"/>
          <p:cNvSpPr>
            <a:spLocks noGrp="1" noRot="1" noChangeAspect="1"/>
          </p:cNvSpPr>
          <p:nvPr>
            <p:ph type="sldImg" idx="2"/>
          </p:nvPr>
        </p:nvSpPr>
        <p:spPr>
          <a:xfrm>
            <a:off x="993775" y="768350"/>
            <a:ext cx="5114925" cy="3836988"/>
          </a:xfrm>
          <a:prstGeom prst="rect">
            <a:avLst/>
          </a:prstGeom>
          <a:noFill/>
          <a:ln w="12700">
            <a:solidFill>
              <a:prstClr val="black"/>
            </a:solidFill>
          </a:ln>
        </p:spPr>
        <p:txBody>
          <a:bodyPr vert="horz" lIns="99075" tIns="49538" rIns="99075" bIns="49538" rtlCol="0" anchor="ctr"/>
          <a:lstStyle/>
          <a:p>
            <a:endParaRPr lang="de-DE"/>
          </a:p>
        </p:txBody>
      </p:sp>
      <p:sp>
        <p:nvSpPr>
          <p:cNvPr id="5" name="Notizenplatzhalter 4"/>
          <p:cNvSpPr>
            <a:spLocks noGrp="1"/>
          </p:cNvSpPr>
          <p:nvPr>
            <p:ph type="body" sz="quarter" idx="3"/>
          </p:nvPr>
        </p:nvSpPr>
        <p:spPr>
          <a:xfrm>
            <a:off x="710248" y="4861441"/>
            <a:ext cx="5681980" cy="4605576"/>
          </a:xfrm>
          <a:prstGeom prst="rect">
            <a:avLst/>
          </a:prstGeom>
        </p:spPr>
        <p:txBody>
          <a:bodyPr vert="horz" lIns="99075" tIns="49538" rIns="99075" bIns="49538"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9721107"/>
            <a:ext cx="3077739" cy="511731"/>
          </a:xfrm>
          <a:prstGeom prst="rect">
            <a:avLst/>
          </a:prstGeom>
        </p:spPr>
        <p:txBody>
          <a:bodyPr vert="horz" lIns="99075" tIns="49538" rIns="99075" bIns="49538" rtlCol="0" anchor="b"/>
          <a:lstStyle>
            <a:lvl1pPr algn="l">
              <a:defRPr sz="1300"/>
            </a:lvl1pPr>
          </a:lstStyle>
          <a:p>
            <a:endParaRPr lang="de-DE"/>
          </a:p>
        </p:txBody>
      </p:sp>
      <p:sp>
        <p:nvSpPr>
          <p:cNvPr id="7" name="Foliennummernplatzhalter 6"/>
          <p:cNvSpPr>
            <a:spLocks noGrp="1"/>
          </p:cNvSpPr>
          <p:nvPr>
            <p:ph type="sldNum" sz="quarter" idx="5"/>
          </p:nvPr>
        </p:nvSpPr>
        <p:spPr>
          <a:xfrm>
            <a:off x="4023093" y="9721107"/>
            <a:ext cx="3077739" cy="511731"/>
          </a:xfrm>
          <a:prstGeom prst="rect">
            <a:avLst/>
          </a:prstGeom>
        </p:spPr>
        <p:txBody>
          <a:bodyPr vert="horz" lIns="99075" tIns="49538" rIns="99075" bIns="49538" rtlCol="0" anchor="b"/>
          <a:lstStyle>
            <a:lvl1pPr algn="r">
              <a:defRPr sz="1300"/>
            </a:lvl1pPr>
          </a:lstStyle>
          <a:p>
            <a:fld id="{96B3538B-D81F-476E-A31A-F9ABC7F48F1A}" type="slidenum">
              <a:rPr lang="de-DE" smtClean="0"/>
              <a:pPr/>
              <a:t>‹Nr.›</a:t>
            </a:fld>
            <a:endParaRPr lang="de-DE"/>
          </a:p>
        </p:txBody>
      </p:sp>
    </p:spTree>
    <p:extLst>
      <p:ext uri="{BB962C8B-B14F-4D97-AF65-F5344CB8AC3E}">
        <p14:creationId xmlns:p14="http://schemas.microsoft.com/office/powerpoint/2010/main" val="385153037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a:t>
            </a:fld>
            <a:endParaRPr lang="de-DE"/>
          </a:p>
        </p:txBody>
      </p:sp>
    </p:spTree>
    <p:extLst>
      <p:ext uri="{BB962C8B-B14F-4D97-AF65-F5344CB8AC3E}">
        <p14:creationId xmlns:p14="http://schemas.microsoft.com/office/powerpoint/2010/main" val="39969112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20</a:t>
            </a:fld>
            <a:endParaRPr lang="de-DE"/>
          </a:p>
        </p:txBody>
      </p:sp>
    </p:spTree>
    <p:extLst>
      <p:ext uri="{BB962C8B-B14F-4D97-AF65-F5344CB8AC3E}">
        <p14:creationId xmlns:p14="http://schemas.microsoft.com/office/powerpoint/2010/main" val="1614485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Beispiel im Code!</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22</a:t>
            </a:fld>
            <a:endParaRPr lang="de-DE"/>
          </a:p>
        </p:txBody>
      </p:sp>
    </p:spTree>
    <p:extLst>
      <p:ext uri="{BB962C8B-B14F-4D97-AF65-F5344CB8AC3E}">
        <p14:creationId xmlns:p14="http://schemas.microsoft.com/office/powerpoint/2010/main" val="2950292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6_zahlen.js</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24</a:t>
            </a:fld>
            <a:endParaRPr lang="de-DE"/>
          </a:p>
        </p:txBody>
      </p:sp>
    </p:spTree>
    <p:extLst>
      <p:ext uri="{BB962C8B-B14F-4D97-AF65-F5344CB8AC3E}">
        <p14:creationId xmlns:p14="http://schemas.microsoft.com/office/powerpoint/2010/main" val="118203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mtClean="0"/>
              <a:t>6_zahlen.js</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25</a:t>
            </a:fld>
            <a:endParaRPr lang="de-DE"/>
          </a:p>
        </p:txBody>
      </p:sp>
    </p:spTree>
    <p:extLst>
      <p:ext uri="{BB962C8B-B14F-4D97-AF65-F5344CB8AC3E}">
        <p14:creationId xmlns:p14="http://schemas.microsoft.com/office/powerpoint/2010/main" val="1182037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8_regexp.js -&gt;</a:t>
            </a:r>
            <a:r>
              <a:rPr lang="de-DE" baseline="0" dirty="0" smtClean="0"/>
              <a:t> Vorwahl-Übung</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27</a:t>
            </a:fld>
            <a:endParaRPr lang="de-DE"/>
          </a:p>
        </p:txBody>
      </p:sp>
    </p:spTree>
    <p:extLst>
      <p:ext uri="{BB962C8B-B14F-4D97-AF65-F5344CB8AC3E}">
        <p14:creationId xmlns:p14="http://schemas.microsoft.com/office/powerpoint/2010/main" val="11938608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9_for-in_loops!</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35</a:t>
            </a:fld>
            <a:endParaRPr lang="de-DE"/>
          </a:p>
        </p:txBody>
      </p:sp>
    </p:spTree>
    <p:extLst>
      <p:ext uri="{BB962C8B-B14F-4D97-AF65-F5344CB8AC3E}">
        <p14:creationId xmlns:p14="http://schemas.microsoft.com/office/powerpoint/2010/main" val="42711030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38</a:t>
            </a:fld>
            <a:endParaRPr lang="de-DE"/>
          </a:p>
        </p:txBody>
      </p:sp>
    </p:spTree>
    <p:extLst>
      <p:ext uri="{BB962C8B-B14F-4D97-AF65-F5344CB8AC3E}">
        <p14:creationId xmlns:p14="http://schemas.microsoft.com/office/powerpoint/2010/main" val="32425666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zum Kompilieren</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39</a:t>
            </a:fld>
            <a:endParaRPr lang="de-DE"/>
          </a:p>
        </p:txBody>
      </p:sp>
    </p:spTree>
    <p:extLst>
      <p:ext uri="{BB962C8B-B14F-4D97-AF65-F5344CB8AC3E}">
        <p14:creationId xmlns:p14="http://schemas.microsoft.com/office/powerpoint/2010/main" val="12834239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Crockford</a:t>
            </a:r>
            <a:r>
              <a:rPr lang="de-DE" dirty="0" smtClean="0"/>
              <a:t>: „The </a:t>
            </a:r>
            <a:r>
              <a:rPr lang="de-DE" dirty="0" err="1" smtClean="0"/>
              <a:t>Good</a:t>
            </a:r>
            <a:r>
              <a:rPr lang="de-DE" dirty="0" smtClean="0"/>
              <a:t> Parts“</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54</a:t>
            </a:fld>
            <a:endParaRPr lang="de-DE"/>
          </a:p>
        </p:txBody>
      </p:sp>
    </p:spTree>
    <p:extLst>
      <p:ext uri="{BB962C8B-B14F-4D97-AF65-F5344CB8AC3E}">
        <p14:creationId xmlns:p14="http://schemas.microsoft.com/office/powerpoint/2010/main" val="28219337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Anmerkung: Das Beispiel ist nicht wirklich nebenläufig ;-)</a:t>
            </a:r>
          </a:p>
        </p:txBody>
      </p:sp>
      <p:sp>
        <p:nvSpPr>
          <p:cNvPr id="4" name="Foliennummernplatzhalter 3"/>
          <p:cNvSpPr>
            <a:spLocks noGrp="1"/>
          </p:cNvSpPr>
          <p:nvPr>
            <p:ph type="sldNum" sz="quarter" idx="10"/>
          </p:nvPr>
        </p:nvSpPr>
        <p:spPr/>
        <p:txBody>
          <a:bodyPr/>
          <a:lstStyle/>
          <a:p>
            <a:fld id="{96B3538B-D81F-476E-A31A-F9ABC7F48F1A}" type="slidenum">
              <a:rPr lang="de-DE" smtClean="0"/>
              <a:pPr/>
              <a:t>82</a:t>
            </a:fld>
            <a:endParaRPr lang="de-DE"/>
          </a:p>
        </p:txBody>
      </p:sp>
    </p:spTree>
    <p:extLst>
      <p:ext uri="{BB962C8B-B14F-4D97-AF65-F5344CB8AC3E}">
        <p14:creationId xmlns:p14="http://schemas.microsoft.com/office/powerpoint/2010/main" val="3559340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4</a:t>
            </a:fld>
            <a:endParaRPr lang="de-DE"/>
          </a:p>
        </p:txBody>
      </p:sp>
    </p:spTree>
    <p:extLst>
      <p:ext uri="{BB962C8B-B14F-4D97-AF65-F5344CB8AC3E}">
        <p14:creationId xmlns:p14="http://schemas.microsoft.com/office/powerpoint/2010/main" val="3367231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Objektorientierte Programmierung ist nur klassenbasiert möglich</a:t>
            </a:r>
          </a:p>
          <a:p>
            <a:r>
              <a:rPr lang="de-DE" dirty="0" smtClean="0"/>
              <a:t>JS bietet keine Klassen</a:t>
            </a:r>
          </a:p>
          <a:p>
            <a:r>
              <a:rPr lang="de-DE" dirty="0" smtClean="0"/>
              <a:t>JS bietet kein eigenes Typsystem</a:t>
            </a:r>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86</a:t>
            </a:fld>
            <a:endParaRPr lang="de-DE"/>
          </a:p>
        </p:txBody>
      </p:sp>
    </p:spTree>
    <p:extLst>
      <p:ext uri="{BB962C8B-B14F-4D97-AF65-F5344CB8AC3E}">
        <p14:creationId xmlns:p14="http://schemas.microsoft.com/office/powerpoint/2010/main" val="4573613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90</a:t>
            </a:fld>
            <a:endParaRPr lang="de-DE"/>
          </a:p>
        </p:txBody>
      </p:sp>
    </p:spTree>
    <p:extLst>
      <p:ext uri="{BB962C8B-B14F-4D97-AF65-F5344CB8AC3E}">
        <p14:creationId xmlns:p14="http://schemas.microsoft.com/office/powerpoint/2010/main" val="30527676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Nachteile: Unnötiger Code</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97</a:t>
            </a:fld>
            <a:endParaRPr lang="de-DE"/>
          </a:p>
        </p:txBody>
      </p:sp>
    </p:spTree>
    <p:extLst>
      <p:ext uri="{BB962C8B-B14F-4D97-AF65-F5344CB8AC3E}">
        <p14:creationId xmlns:p14="http://schemas.microsoft.com/office/powerpoint/2010/main" val="2126150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endParaRPr lang="de-DE" dirty="0" smtClean="0"/>
          </a:p>
          <a:p>
            <a:pPr marL="0" indent="0">
              <a:buNone/>
            </a:pPr>
            <a:r>
              <a:rPr lang="de-DE" dirty="0" smtClean="0"/>
              <a:t>Kriterien für eine funktionierende Vererbung</a:t>
            </a:r>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108</a:t>
            </a:fld>
            <a:endParaRPr lang="de-DE"/>
          </a:p>
        </p:txBody>
      </p:sp>
    </p:spTree>
    <p:extLst>
      <p:ext uri="{BB962C8B-B14F-4D97-AF65-F5344CB8AC3E}">
        <p14:creationId xmlns:p14="http://schemas.microsoft.com/office/powerpoint/2010/main" val="7674016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endParaRPr lang="de-DE" dirty="0" smtClean="0"/>
          </a:p>
          <a:p>
            <a:pPr marL="0" indent="0">
              <a:buNone/>
            </a:pPr>
            <a:r>
              <a:rPr lang="de-DE" dirty="0" smtClean="0"/>
              <a:t>Kriterien für eine funktionierende Vererbung</a:t>
            </a:r>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114</a:t>
            </a:fld>
            <a:endParaRPr lang="de-DE"/>
          </a:p>
        </p:txBody>
      </p:sp>
    </p:spTree>
    <p:extLst>
      <p:ext uri="{BB962C8B-B14F-4D97-AF65-F5344CB8AC3E}">
        <p14:creationId xmlns:p14="http://schemas.microsoft.com/office/powerpoint/2010/main" val="7674016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console.log</a:t>
            </a:r>
            <a:r>
              <a:rPr lang="de-DE" dirty="0" smtClean="0"/>
              <a:t>(</a:t>
            </a:r>
            <a:r>
              <a:rPr lang="de-DE" dirty="0" err="1" smtClean="0"/>
              <a:t>new</a:t>
            </a:r>
            <a:r>
              <a:rPr lang="de-DE" dirty="0" smtClean="0"/>
              <a:t> Box() </a:t>
            </a:r>
            <a:r>
              <a:rPr lang="de-DE" dirty="0" err="1" smtClean="0"/>
              <a:t>instanceof</a:t>
            </a:r>
            <a:r>
              <a:rPr lang="de-DE" dirty="0" smtClean="0"/>
              <a:t> </a:t>
            </a:r>
            <a:r>
              <a:rPr lang="de-DE" dirty="0" err="1" smtClean="0"/>
              <a:t>Rectangle</a:t>
            </a:r>
            <a:r>
              <a:rPr lang="de-DE" dirty="0" smtClean="0"/>
              <a:t>);  // true</a:t>
            </a:r>
          </a:p>
          <a:p>
            <a:r>
              <a:rPr lang="de-DE" dirty="0" err="1" smtClean="0"/>
              <a:t>console.log</a:t>
            </a:r>
            <a:r>
              <a:rPr lang="de-DE" dirty="0" smtClean="0"/>
              <a:t>(</a:t>
            </a:r>
            <a:r>
              <a:rPr lang="de-DE" dirty="0" err="1" smtClean="0"/>
              <a:t>new</a:t>
            </a:r>
            <a:r>
              <a:rPr lang="de-DE" dirty="0" smtClean="0"/>
              <a:t> Box() </a:t>
            </a:r>
            <a:r>
              <a:rPr lang="de-DE" dirty="0" err="1" smtClean="0"/>
              <a:t>instanceof</a:t>
            </a:r>
            <a:r>
              <a:rPr lang="de-DE" dirty="0" smtClean="0"/>
              <a:t> Box);  // true</a:t>
            </a:r>
          </a:p>
          <a:p>
            <a:r>
              <a:rPr lang="de-DE" dirty="0" err="1" smtClean="0"/>
              <a:t>console.log</a:t>
            </a:r>
            <a:r>
              <a:rPr lang="de-DE" dirty="0" smtClean="0"/>
              <a:t>(</a:t>
            </a:r>
            <a:r>
              <a:rPr lang="de-DE" dirty="0" err="1" smtClean="0"/>
              <a:t>new</a:t>
            </a:r>
            <a:r>
              <a:rPr lang="de-DE" dirty="0" smtClean="0"/>
              <a:t> Box().</a:t>
            </a:r>
            <a:r>
              <a:rPr lang="de-DE" dirty="0" err="1" smtClean="0"/>
              <a:t>constructor.name</a:t>
            </a:r>
            <a:r>
              <a:rPr lang="de-DE" dirty="0" smtClean="0"/>
              <a:t>);  // </a:t>
            </a:r>
            <a:r>
              <a:rPr lang="de-DE" dirty="0" err="1" smtClean="0"/>
              <a:t>rectange</a:t>
            </a:r>
            <a:endParaRPr lang="de-DE" dirty="0" smtClean="0"/>
          </a:p>
          <a:p>
            <a:endParaRPr lang="de-DE" dirty="0" smtClean="0"/>
          </a:p>
        </p:txBody>
      </p:sp>
      <p:sp>
        <p:nvSpPr>
          <p:cNvPr id="4" name="Foliennummernplatzhalter 3"/>
          <p:cNvSpPr>
            <a:spLocks noGrp="1"/>
          </p:cNvSpPr>
          <p:nvPr>
            <p:ph type="sldNum" sz="quarter" idx="10"/>
          </p:nvPr>
        </p:nvSpPr>
        <p:spPr/>
        <p:txBody>
          <a:bodyPr/>
          <a:lstStyle/>
          <a:p>
            <a:fld id="{96B3538B-D81F-476E-A31A-F9ABC7F48F1A}" type="slidenum">
              <a:rPr lang="de-DE" smtClean="0"/>
              <a:pPr/>
              <a:t>115</a:t>
            </a:fld>
            <a:endParaRPr lang="de-DE"/>
          </a:p>
        </p:txBody>
      </p:sp>
    </p:spTree>
    <p:extLst>
      <p:ext uri="{BB962C8B-B14F-4D97-AF65-F5344CB8AC3E}">
        <p14:creationId xmlns:p14="http://schemas.microsoft.com/office/powerpoint/2010/main" val="36387935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console.log</a:t>
            </a:r>
            <a:r>
              <a:rPr lang="de-DE" dirty="0" smtClean="0"/>
              <a:t>(</a:t>
            </a:r>
            <a:r>
              <a:rPr lang="de-DE" dirty="0" err="1" smtClean="0"/>
              <a:t>myBox</a:t>
            </a:r>
            <a:r>
              <a:rPr lang="de-DE" dirty="0" smtClean="0"/>
              <a:t> </a:t>
            </a:r>
            <a:r>
              <a:rPr lang="de-DE" dirty="0" err="1" smtClean="0"/>
              <a:t>instanceof</a:t>
            </a:r>
            <a:r>
              <a:rPr lang="de-DE" dirty="0" smtClean="0"/>
              <a:t> </a:t>
            </a:r>
            <a:r>
              <a:rPr lang="de-DE" dirty="0" err="1" smtClean="0"/>
              <a:t>Rectangle</a:t>
            </a:r>
            <a:r>
              <a:rPr lang="de-DE" dirty="0" smtClean="0"/>
              <a:t>);  // true</a:t>
            </a:r>
          </a:p>
          <a:p>
            <a:r>
              <a:rPr lang="de-DE" dirty="0" err="1" smtClean="0"/>
              <a:t>console.log</a:t>
            </a:r>
            <a:r>
              <a:rPr lang="de-DE" dirty="0" smtClean="0"/>
              <a:t>(</a:t>
            </a:r>
            <a:r>
              <a:rPr lang="de-DE" dirty="0" err="1" smtClean="0"/>
              <a:t>myBox</a:t>
            </a:r>
            <a:r>
              <a:rPr lang="de-DE" dirty="0" smtClean="0"/>
              <a:t> </a:t>
            </a:r>
            <a:r>
              <a:rPr lang="de-DE" dirty="0" err="1" smtClean="0"/>
              <a:t>instanceof</a:t>
            </a:r>
            <a:r>
              <a:rPr lang="de-DE" dirty="0" smtClean="0"/>
              <a:t> Box); // true</a:t>
            </a:r>
          </a:p>
          <a:p>
            <a:r>
              <a:rPr lang="de-DE" dirty="0" err="1" smtClean="0"/>
              <a:t>console.log</a:t>
            </a:r>
            <a:r>
              <a:rPr lang="de-DE" dirty="0" smtClean="0"/>
              <a:t>(</a:t>
            </a:r>
            <a:r>
              <a:rPr lang="de-DE" dirty="0" err="1" smtClean="0"/>
              <a:t>myBox.constructor.name</a:t>
            </a:r>
            <a:r>
              <a:rPr lang="de-DE" dirty="0" smtClean="0"/>
              <a:t>); // </a:t>
            </a:r>
            <a:r>
              <a:rPr lang="de-DE" dirty="0" err="1" smtClean="0"/>
              <a:t>rectangle</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116</a:t>
            </a:fld>
            <a:endParaRPr lang="de-DE"/>
          </a:p>
        </p:txBody>
      </p:sp>
    </p:spTree>
    <p:extLst>
      <p:ext uri="{BB962C8B-B14F-4D97-AF65-F5344CB8AC3E}">
        <p14:creationId xmlns:p14="http://schemas.microsoft.com/office/powerpoint/2010/main" val="21948808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118</a:t>
            </a:fld>
            <a:endParaRPr lang="de-DE"/>
          </a:p>
        </p:txBody>
      </p:sp>
    </p:spTree>
    <p:extLst>
      <p:ext uri="{BB962C8B-B14F-4D97-AF65-F5344CB8AC3E}">
        <p14:creationId xmlns:p14="http://schemas.microsoft.com/office/powerpoint/2010/main" val="3996911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Konstruke</a:t>
            </a:r>
            <a:r>
              <a:rPr lang="de-DE" dirty="0" smtClean="0"/>
              <a:t> auf den folgenden</a:t>
            </a:r>
            <a:r>
              <a:rPr lang="de-DE" baseline="0" dirty="0" smtClean="0"/>
              <a:t> </a:t>
            </a:r>
            <a:r>
              <a:rPr lang="de-DE" baseline="0" dirty="0" smtClean="0"/>
              <a:t>Folien!</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7</a:t>
            </a:fld>
            <a:endParaRPr lang="de-DE"/>
          </a:p>
        </p:txBody>
      </p:sp>
    </p:spTree>
    <p:extLst>
      <p:ext uri="{BB962C8B-B14F-4D97-AF65-F5344CB8AC3E}">
        <p14:creationId xmlns:p14="http://schemas.microsoft.com/office/powerpoint/2010/main" val="3304315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e.g. </a:t>
            </a:r>
            <a:r>
              <a:rPr lang="de-DE" dirty="0" err="1" smtClean="0"/>
              <a:t>Lexical</a:t>
            </a:r>
            <a:r>
              <a:rPr lang="de-DE" dirty="0" smtClean="0"/>
              <a:t> </a:t>
            </a:r>
            <a:r>
              <a:rPr lang="de-DE" dirty="0" err="1" smtClean="0"/>
              <a:t>scoping</a:t>
            </a:r>
            <a:r>
              <a:rPr lang="de-DE" dirty="0" smtClean="0"/>
              <a:t>,</a:t>
            </a:r>
            <a:r>
              <a:rPr lang="de-DE" baseline="0" dirty="0" smtClean="0"/>
              <a:t> Lambda, </a:t>
            </a:r>
            <a:r>
              <a:rPr lang="de-DE" baseline="0" dirty="0" err="1" smtClean="0"/>
              <a:t>Callbacks</a:t>
            </a:r>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de-DE" baseline="0" dirty="0" smtClean="0"/>
          </a:p>
          <a:p>
            <a:pPr marL="0" indent="0">
              <a:buNone/>
            </a:pPr>
            <a:r>
              <a:rPr lang="de-DE" dirty="0" smtClean="0">
                <a:solidFill>
                  <a:srgbClr val="FFFFFF"/>
                </a:solidFill>
              </a:rPr>
              <a:t>Das Grundprinzip von </a:t>
            </a:r>
            <a:r>
              <a:rPr lang="de-DE" dirty="0" err="1" smtClean="0">
                <a:solidFill>
                  <a:srgbClr val="FFFFFF"/>
                </a:solidFill>
              </a:rPr>
              <a:t>Scheme</a:t>
            </a:r>
            <a:r>
              <a:rPr lang="de-DE" dirty="0" smtClean="0">
                <a:solidFill>
                  <a:srgbClr val="FFFFFF"/>
                </a:solidFill>
              </a:rPr>
              <a:t> ist es, eine Sprache nicht dadurch mächtig werden zu lassen, indem man immer mehr Features hinzufügt, sondern indem man Einschränkungen entfernt. </a:t>
            </a:r>
          </a:p>
          <a:p>
            <a:pPr marL="0" indent="0">
              <a:buNone/>
            </a:pPr>
            <a:r>
              <a:rPr lang="de-DE" dirty="0" smtClean="0">
                <a:solidFill>
                  <a:srgbClr val="FFFFFF"/>
                </a:solidFill>
              </a:rPr>
              <a:t>Es gab </a:t>
            </a:r>
            <a:r>
              <a:rPr lang="de-DE" dirty="0" err="1" smtClean="0">
                <a:solidFill>
                  <a:srgbClr val="FFFFFF"/>
                </a:solidFill>
              </a:rPr>
              <a:t>Scheme</a:t>
            </a:r>
            <a:r>
              <a:rPr lang="de-DE" dirty="0" smtClean="0">
                <a:solidFill>
                  <a:srgbClr val="FFFFFF"/>
                </a:solidFill>
              </a:rPr>
              <a:t>-Implementierungen von JavaScript.</a:t>
            </a:r>
          </a:p>
        </p:txBody>
      </p:sp>
      <p:sp>
        <p:nvSpPr>
          <p:cNvPr id="4" name="Foliennummernplatzhalter 3"/>
          <p:cNvSpPr>
            <a:spLocks noGrp="1"/>
          </p:cNvSpPr>
          <p:nvPr>
            <p:ph type="sldNum" sz="quarter" idx="10"/>
          </p:nvPr>
        </p:nvSpPr>
        <p:spPr/>
        <p:txBody>
          <a:bodyPr/>
          <a:lstStyle/>
          <a:p>
            <a:fld id="{96B3538B-D81F-476E-A31A-F9ABC7F48F1A}" type="slidenum">
              <a:rPr lang="de-DE" smtClean="0"/>
              <a:pPr/>
              <a:t>11</a:t>
            </a:fld>
            <a:endParaRPr lang="de-DE"/>
          </a:p>
        </p:txBody>
      </p:sp>
    </p:spTree>
    <p:extLst>
      <p:ext uri="{BB962C8B-B14F-4D97-AF65-F5344CB8AC3E}">
        <p14:creationId xmlns:p14="http://schemas.microsoft.com/office/powerpoint/2010/main" val="1810275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4 Jahre später (1996 – 2000)</a:t>
            </a:r>
          </a:p>
          <a:p>
            <a:r>
              <a:rPr lang="de-DE" dirty="0" smtClean="0"/>
              <a:t>10 Jahre „ruhe“</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13</a:t>
            </a:fld>
            <a:endParaRPr lang="de-DE"/>
          </a:p>
        </p:txBody>
      </p:sp>
    </p:spTree>
    <p:extLst>
      <p:ext uri="{BB962C8B-B14F-4D97-AF65-F5344CB8AC3E}">
        <p14:creationId xmlns:p14="http://schemas.microsoft.com/office/powerpoint/2010/main" val="336723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Nur in einer statisch typisierten Sprache lässt sich zuverlässiger Code schreiben.</a:t>
            </a:r>
          </a:p>
          <a:p>
            <a:r>
              <a:rPr lang="de-DE" dirty="0" smtClean="0"/>
              <a:t>JS kennt keine Typisierung</a:t>
            </a:r>
          </a:p>
          <a:p>
            <a:pPr>
              <a:buFont typeface="Arial"/>
              <a:buChar char="•"/>
            </a:pPr>
            <a:r>
              <a:rPr lang="de-DE" dirty="0" smtClean="0"/>
              <a:t>Zeige alle Typen in der Shell: </a:t>
            </a:r>
          </a:p>
          <a:p>
            <a:pPr>
              <a:buFont typeface="Arial"/>
              <a:buChar char="•"/>
            </a:pPr>
            <a:r>
              <a:rPr lang="de-DE" dirty="0" smtClean="0"/>
              <a:t>Zahlen (</a:t>
            </a:r>
            <a:r>
              <a:rPr lang="de-DE" dirty="0" err="1" smtClean="0"/>
              <a:t>number</a:t>
            </a:r>
            <a:r>
              <a:rPr lang="de-DE" dirty="0" smtClean="0"/>
              <a:t>)</a:t>
            </a:r>
          </a:p>
          <a:p>
            <a:pPr>
              <a:buFont typeface="Arial"/>
              <a:buChar char="•"/>
            </a:pPr>
            <a:r>
              <a:rPr lang="de-DE" dirty="0" smtClean="0"/>
              <a:t>Strings (</a:t>
            </a:r>
            <a:r>
              <a:rPr lang="de-DE" dirty="0" err="1" smtClean="0"/>
              <a:t>string</a:t>
            </a:r>
            <a:r>
              <a:rPr lang="de-DE" dirty="0" smtClean="0"/>
              <a:t>)</a:t>
            </a:r>
          </a:p>
          <a:p>
            <a:pPr>
              <a:buFont typeface="Arial"/>
              <a:buChar char="•"/>
            </a:pPr>
            <a:r>
              <a:rPr lang="de-DE" dirty="0" smtClean="0"/>
              <a:t>Boolean (</a:t>
            </a:r>
            <a:r>
              <a:rPr lang="de-DE" dirty="0" err="1" smtClean="0"/>
              <a:t>boolean</a:t>
            </a:r>
            <a:r>
              <a:rPr lang="de-DE" dirty="0" smtClean="0"/>
              <a:t>)</a:t>
            </a:r>
          </a:p>
          <a:p>
            <a:pPr>
              <a:buFont typeface="Arial"/>
              <a:buChar char="•"/>
            </a:pPr>
            <a:r>
              <a:rPr lang="de-DE" dirty="0" smtClean="0"/>
              <a:t>null </a:t>
            </a:r>
          </a:p>
          <a:p>
            <a:pPr>
              <a:buFont typeface="Arial"/>
              <a:buChar char="•"/>
            </a:pPr>
            <a:r>
              <a:rPr lang="de-DE" dirty="0" smtClean="0"/>
              <a:t>undefined </a:t>
            </a:r>
          </a:p>
          <a:p>
            <a:endParaRPr lang="de-DE" dirty="0" smtClean="0"/>
          </a:p>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14</a:t>
            </a:fld>
            <a:endParaRPr lang="de-DE"/>
          </a:p>
        </p:txBody>
      </p:sp>
    </p:spTree>
    <p:extLst>
      <p:ext uri="{BB962C8B-B14F-4D97-AF65-F5344CB8AC3E}">
        <p14:creationId xmlns:p14="http://schemas.microsoft.com/office/powerpoint/2010/main" val="3117760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null ist ein Objekt=?!</a:t>
            </a:r>
          </a:p>
          <a:p>
            <a:endParaRPr lang="de-DE" dirty="0" smtClean="0"/>
          </a:p>
        </p:txBody>
      </p:sp>
      <p:sp>
        <p:nvSpPr>
          <p:cNvPr id="4" name="Foliennummernplatzhalter 3"/>
          <p:cNvSpPr>
            <a:spLocks noGrp="1"/>
          </p:cNvSpPr>
          <p:nvPr>
            <p:ph type="sldNum" sz="quarter" idx="10"/>
          </p:nvPr>
        </p:nvSpPr>
        <p:spPr/>
        <p:txBody>
          <a:bodyPr/>
          <a:lstStyle/>
          <a:p>
            <a:fld id="{96B3538B-D81F-476E-A31A-F9ABC7F48F1A}" type="slidenum">
              <a:rPr lang="de-DE" smtClean="0"/>
              <a:pPr/>
              <a:t>15</a:t>
            </a:fld>
            <a:endParaRPr lang="de-DE"/>
          </a:p>
        </p:txBody>
      </p:sp>
    </p:spTree>
    <p:extLst>
      <p:ext uri="{BB962C8B-B14F-4D97-AF65-F5344CB8AC3E}">
        <p14:creationId xmlns:p14="http://schemas.microsoft.com/office/powerpoint/2010/main" val="1706859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Trick mit a=3</a:t>
            </a:r>
            <a:r>
              <a:rPr lang="de-DE" baseline="0" dirty="0" smtClean="0"/>
              <a:t> und b = 33 (b*1 + a) zeigen.</a:t>
            </a:r>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18</a:t>
            </a:fld>
            <a:endParaRPr lang="de-DE"/>
          </a:p>
        </p:txBody>
      </p:sp>
    </p:spTree>
    <p:extLst>
      <p:ext uri="{BB962C8B-B14F-4D97-AF65-F5344CB8AC3E}">
        <p14:creationId xmlns:p14="http://schemas.microsoft.com/office/powerpoint/2010/main" val="1694985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B3538B-D81F-476E-A31A-F9ABC7F48F1A}" type="slidenum">
              <a:rPr lang="de-DE" smtClean="0"/>
              <a:pPr/>
              <a:t>19</a:t>
            </a:fld>
            <a:endParaRPr lang="de-DE"/>
          </a:p>
        </p:txBody>
      </p:sp>
    </p:spTree>
    <p:extLst>
      <p:ext uri="{BB962C8B-B14F-4D97-AF65-F5344CB8AC3E}">
        <p14:creationId xmlns:p14="http://schemas.microsoft.com/office/powerpoint/2010/main" val="3271308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1187624" y="3625021"/>
            <a:ext cx="7527780" cy="884099"/>
          </a:xfrm>
        </p:spPr>
        <p:txBody>
          <a:bodyPr lIns="0" tIns="0" rIns="0" bIns="0">
            <a:noAutofit/>
          </a:bodyPr>
          <a:lstStyle>
            <a:lvl1pPr marL="0" indent="0" algn="r">
              <a:spcBef>
                <a:spcPts val="0"/>
              </a:spcBef>
              <a:buNone/>
              <a:defRPr sz="1800">
                <a:solidFill>
                  <a:schemeClr val="bg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Master-Untertitelformat bearbeiten</a:t>
            </a:r>
            <a:endParaRPr lang="de-DE" dirty="0" smtClean="0"/>
          </a:p>
        </p:txBody>
      </p:sp>
      <p:sp>
        <p:nvSpPr>
          <p:cNvPr id="7" name="Titel 6"/>
          <p:cNvSpPr>
            <a:spLocks noGrp="1"/>
          </p:cNvSpPr>
          <p:nvPr>
            <p:ph type="title"/>
          </p:nvPr>
        </p:nvSpPr>
        <p:spPr>
          <a:xfrm>
            <a:off x="1214414" y="2703529"/>
            <a:ext cx="7500990" cy="868347"/>
          </a:xfrm>
        </p:spPr>
        <p:txBody>
          <a:bodyPr anchor="b" anchorCtr="0"/>
          <a:lstStyle>
            <a:lvl1pPr algn="r">
              <a:defRPr>
                <a:solidFill>
                  <a:schemeClr val="accent3">
                    <a:lumMod val="75000"/>
                  </a:schemeClr>
                </a:solidFill>
              </a:defRPr>
            </a:lvl1pPr>
          </a:lstStyle>
          <a:p>
            <a:r>
              <a:rPr lang="de-DE" smtClean="0"/>
              <a:t>Mastertitelformat bearbeiten</a:t>
            </a:r>
            <a:endParaRPr lang="de-DE" dirty="0"/>
          </a:p>
        </p:txBody>
      </p:sp>
      <p:pic>
        <p:nvPicPr>
          <p:cNvPr id="15" name="Grafik 14" descr="Gras.png"/>
          <p:cNvPicPr>
            <a:picLocks noChangeAspect="1"/>
          </p:cNvPicPr>
          <p:nvPr userDrawn="1"/>
        </p:nvPicPr>
        <p:blipFill>
          <a:blip r:embed="rId2" cstate="print"/>
          <a:stretch>
            <a:fillRect/>
          </a:stretch>
        </p:blipFill>
        <p:spPr>
          <a:xfrm>
            <a:off x="0" y="5623560"/>
            <a:ext cx="9144000" cy="1234440"/>
          </a:xfrm>
          <a:prstGeom prst="rect">
            <a:avLst/>
          </a:prstGeom>
        </p:spPr>
      </p:pic>
      <p:pic>
        <p:nvPicPr>
          <p:cNvPr id="9" name="Bild 8" descr="holisticon-logo-standard-no-group.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4632" y="247898"/>
            <a:ext cx="4153352" cy="58881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
        <p:nvSpPr>
          <p:cNvPr id="3" name="Textplatzhalter 7"/>
          <p:cNvSpPr>
            <a:spLocks noGrp="1"/>
          </p:cNvSpPr>
          <p:nvPr>
            <p:ph type="body" sz="quarter" idx="11"/>
          </p:nvPr>
        </p:nvSpPr>
        <p:spPr>
          <a:xfrm>
            <a:off x="252413" y="1555750"/>
            <a:ext cx="8496051" cy="4537546"/>
          </a:xfrm>
        </p:spPr>
        <p:txBody>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Tree>
    <p:extLst>
      <p:ext uri="{BB962C8B-B14F-4D97-AF65-F5344CB8AC3E}">
        <p14:creationId xmlns:p14="http://schemas.microsoft.com/office/powerpoint/2010/main" val="3869500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ld (Vollfläche)">
    <p:spTree>
      <p:nvGrpSpPr>
        <p:cNvPr id="1" name=""/>
        <p:cNvGrpSpPr/>
        <p:nvPr/>
      </p:nvGrpSpPr>
      <p:grpSpPr>
        <a:xfrm>
          <a:off x="0" y="0"/>
          <a:ext cx="0" cy="0"/>
          <a:chOff x="0" y="0"/>
          <a:chExt cx="0" cy="0"/>
        </a:xfrm>
      </p:grpSpPr>
      <p:sp>
        <p:nvSpPr>
          <p:cNvPr id="4" name="Bildplatzhalter 3"/>
          <p:cNvSpPr>
            <a:spLocks noGrp="1"/>
          </p:cNvSpPr>
          <p:nvPr>
            <p:ph type="pic" sz="quarter" idx="10"/>
          </p:nvPr>
        </p:nvSpPr>
        <p:spPr>
          <a:xfrm>
            <a:off x="1" y="0"/>
            <a:ext cx="9144000" cy="6858000"/>
          </a:xfrm>
        </p:spPr>
        <p:txBody>
          <a:bodyPr/>
          <a:lstStyle>
            <a:lvl1pPr marL="0" indent="0">
              <a:buNone/>
              <a:defRPr/>
            </a:lvl1pPr>
          </a:lstStyle>
          <a:p>
            <a:r>
              <a:rPr lang="de-DE" smtClean="0"/>
              <a:t>Bild auf Platzhalter ziehen oder durch Klicken auf Symbol hinzufügen</a:t>
            </a:r>
            <a:endParaRPr lang="de-DE" dirty="0"/>
          </a:p>
        </p:txBody>
      </p:sp>
      <p:sp>
        <p:nvSpPr>
          <p:cNvPr id="2" name="Titel 1"/>
          <p:cNvSpPr>
            <a:spLocks noGrp="1"/>
          </p:cNvSpPr>
          <p:nvPr>
            <p:ph type="title"/>
          </p:nvPr>
        </p:nvSpPr>
        <p:spPr/>
        <p:txBody>
          <a:bodyPr/>
          <a:lstStyle/>
          <a:p>
            <a:r>
              <a:rPr lang="de-DE" smtClean="0"/>
              <a:t>Mastertitelformat bearbeiten</a:t>
            </a:r>
            <a:endParaRPr lang="de-DE"/>
          </a:p>
        </p:txBody>
      </p:sp>
    </p:spTree>
    <p:extLst>
      <p:ext uri="{BB962C8B-B14F-4D97-AF65-F5344CB8AC3E}">
        <p14:creationId xmlns:p14="http://schemas.microsoft.com/office/powerpoint/2010/main" val="3306220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ld (Anschnit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
        <p:nvSpPr>
          <p:cNvPr id="4" name="Bildplatzhalter 3"/>
          <p:cNvSpPr>
            <a:spLocks noGrp="1"/>
          </p:cNvSpPr>
          <p:nvPr>
            <p:ph type="pic" sz="quarter" idx="10"/>
          </p:nvPr>
        </p:nvSpPr>
        <p:spPr>
          <a:xfrm>
            <a:off x="0" y="1124744"/>
            <a:ext cx="9144000" cy="4824536"/>
          </a:xfrm>
        </p:spPr>
        <p:txBody>
          <a:bodyPr/>
          <a:lstStyle>
            <a:lvl1pPr marL="0" indent="0">
              <a:buNone/>
              <a:defRPr/>
            </a:lvl1pPr>
          </a:lstStyle>
          <a:p>
            <a:r>
              <a:rPr lang="de-DE" smtClean="0"/>
              <a:t>Bild auf Platzhalter ziehen oder durch Klicken auf Symbol hinzufügen</a:t>
            </a:r>
            <a:endParaRPr lang="de-DE" dirty="0"/>
          </a:p>
        </p:txBody>
      </p:sp>
    </p:spTree>
    <p:extLst>
      <p:ext uri="{BB962C8B-B14F-4D97-AF65-F5344CB8AC3E}">
        <p14:creationId xmlns:p14="http://schemas.microsoft.com/office/powerpoint/2010/main" val="4031935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blanko">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Tree>
    <p:extLst>
      <p:ext uri="{BB962C8B-B14F-4D97-AF65-F5344CB8AC3E}">
        <p14:creationId xmlns:p14="http://schemas.microsoft.com/office/powerpoint/2010/main" val="813686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nhalt">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lvl1pPr marL="468000" indent="-468000">
              <a:spcBef>
                <a:spcPts val="1200"/>
              </a:spcBef>
              <a:defRPr/>
            </a:lvl1pPr>
            <a:lvl2pPr marL="720000" indent="-216000">
              <a:spcBef>
                <a:spcPts val="600"/>
              </a:spcBef>
              <a:buSzPct val="100000"/>
              <a:buFont typeface="Wingdings" pitchFamily="2" charset="2"/>
              <a:buChar char="§"/>
              <a:defRPr/>
            </a:lvl2pPr>
            <a:lvl3pPr marL="1152000" indent="-216000">
              <a:buSzPct val="100000"/>
              <a:buFont typeface="Symbol" pitchFamily="18" charset="2"/>
              <a:buChar char="-"/>
              <a:defRPr/>
            </a:lvl3pPr>
            <a:lvl4pPr marL="1584000" indent="-216000">
              <a:buSzPct val="100000"/>
              <a:buFont typeface="Arial" pitchFamily="34" charset="0"/>
              <a:buChar char="•"/>
              <a:defRPr/>
            </a:lvl4pPr>
            <a:lvl5pPr marL="2052000" indent="-216000">
              <a:buSzPct val="100000"/>
              <a:buFont typeface="Symbol" pitchFamily="18" charset="2"/>
              <a:buChar char="-"/>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13" name="Titel 12"/>
          <p:cNvSpPr>
            <a:spLocks noGrp="1"/>
          </p:cNvSpPr>
          <p:nvPr>
            <p:ph type="title"/>
          </p:nvPr>
        </p:nvSpPr>
        <p:spPr/>
        <p:txBody>
          <a:bodyPr/>
          <a:lstStyle/>
          <a:p>
            <a:r>
              <a:rPr lang="de-DE" dirty="0" smtClean="0"/>
              <a:t>Titelmasterformat durch Klicken bearbeiten</a:t>
            </a:r>
            <a:endParaRPr lang="de-DE" dirty="0"/>
          </a:p>
        </p:txBody>
      </p:sp>
    </p:spTree>
    <p:extLst>
      <p:ext uri="{BB962C8B-B14F-4D97-AF65-F5344CB8AC3E}">
        <p14:creationId xmlns:p14="http://schemas.microsoft.com/office/powerpoint/2010/main" val="3053032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1288172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0681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Inhalt">
    <p:bg>
      <p:bgPr>
        <a:solidFill>
          <a:srgbClr val="1952A0"/>
        </a:solidFill>
        <a:effectLst/>
      </p:bgPr>
    </p:b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p:txBody>
          <a:bodyPr>
            <a:normAutofit/>
          </a:bodyPr>
          <a:lstStyle>
            <a:lvl1pPr marL="0" indent="0">
              <a:spcBef>
                <a:spcPts val="1200"/>
              </a:spcBef>
              <a:buFontTx/>
              <a:buNone/>
              <a:tabLst>
                <a:tab pos="177800" algn="l"/>
                <a:tab pos="361950" algn="l"/>
                <a:tab pos="539750" algn="l"/>
                <a:tab pos="717550" algn="l"/>
              </a:tabLst>
              <a:defRPr sz="1600">
                <a:solidFill>
                  <a:schemeClr val="bg1"/>
                </a:solidFill>
                <a:latin typeface="Consolas"/>
                <a:cs typeface="Consolas"/>
              </a:defRPr>
            </a:lvl1pPr>
            <a:lvl2pPr marL="180000" indent="0">
              <a:spcBef>
                <a:spcPts val="600"/>
              </a:spcBef>
              <a:buSzPct val="100000"/>
              <a:buFontTx/>
              <a:buNone/>
              <a:tabLst>
                <a:tab pos="539750" algn="l"/>
              </a:tabLst>
              <a:defRPr sz="1600">
                <a:solidFill>
                  <a:schemeClr val="bg1"/>
                </a:solidFill>
                <a:latin typeface="Consolas"/>
                <a:cs typeface="Consolas"/>
              </a:defRPr>
            </a:lvl2pPr>
            <a:lvl3pPr marL="358775" indent="0">
              <a:buSzPct val="100000"/>
              <a:buFontTx/>
              <a:buNone/>
              <a:defRPr sz="1600">
                <a:solidFill>
                  <a:schemeClr val="bg1"/>
                </a:solidFill>
                <a:latin typeface="Consolas"/>
                <a:cs typeface="Consolas"/>
              </a:defRPr>
            </a:lvl3pPr>
            <a:lvl4pPr marL="540000" indent="0">
              <a:buSzPct val="100000"/>
              <a:buFontTx/>
              <a:buNone/>
              <a:defRPr sz="1600">
                <a:solidFill>
                  <a:schemeClr val="bg1"/>
                </a:solidFill>
                <a:latin typeface="Consolas"/>
                <a:cs typeface="Consolas"/>
              </a:defRPr>
            </a:lvl4pPr>
            <a:lvl5pPr marL="720000" indent="0">
              <a:buSzPct val="100000"/>
              <a:buFontTx/>
              <a:buNone/>
              <a:defRPr sz="1600">
                <a:solidFill>
                  <a:schemeClr val="bg1"/>
                </a:solidFill>
                <a:latin typeface="Consolas"/>
                <a:cs typeface="Consolas"/>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a:p>
            <a:pPr lvl="0"/>
            <a:r>
              <a:rPr lang="de-DE" dirty="0" smtClean="0"/>
              <a:t>	1</a:t>
            </a:r>
          </a:p>
          <a:p>
            <a:pPr lvl="0"/>
            <a:r>
              <a:rPr lang="de-DE" dirty="0" smtClean="0"/>
              <a:t>		2</a:t>
            </a:r>
          </a:p>
          <a:p>
            <a:pPr lvl="0"/>
            <a:r>
              <a:rPr lang="de-DE" dirty="0" smtClean="0"/>
              <a:t>			3</a:t>
            </a:r>
          </a:p>
          <a:p>
            <a:pPr lvl="0"/>
            <a:r>
              <a:rPr lang="de-DE" dirty="0" smtClean="0"/>
              <a:t>				4</a:t>
            </a:r>
          </a:p>
          <a:p>
            <a:pPr lvl="0"/>
            <a:r>
              <a:rPr lang="de-DE" dirty="0" smtClean="0"/>
              <a:t>					5</a:t>
            </a:r>
            <a:endParaRPr lang="de-DE" dirty="0"/>
          </a:p>
        </p:txBody>
      </p:sp>
      <p:sp>
        <p:nvSpPr>
          <p:cNvPr id="13" name="Titel 12"/>
          <p:cNvSpPr>
            <a:spLocks noGrp="1"/>
          </p:cNvSpPr>
          <p:nvPr>
            <p:ph type="title"/>
          </p:nvPr>
        </p:nvSpPr>
        <p:spPr/>
        <p:txBody>
          <a:bodyPr/>
          <a:lstStyle>
            <a:lvl1pPr>
              <a:defRPr>
                <a:solidFill>
                  <a:srgbClr val="FFFFFF"/>
                </a:solidFill>
              </a:defRPr>
            </a:lvl1pPr>
          </a:lstStyle>
          <a:p>
            <a:r>
              <a:rPr lang="de-DE" dirty="0" smtClean="0"/>
              <a:t>Titelmasterformat durch Klicken bearbeiten</a:t>
            </a:r>
            <a:endParaRPr lang="de-DE" dirty="0"/>
          </a:p>
        </p:txBody>
      </p:sp>
    </p:spTree>
    <p:extLst>
      <p:ext uri="{BB962C8B-B14F-4D97-AF65-F5344CB8AC3E}">
        <p14:creationId xmlns:p14="http://schemas.microsoft.com/office/powerpoint/2010/main" val="12672306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252415" y="151200"/>
            <a:ext cx="8496299" cy="991784"/>
          </a:xfrm>
          <a:prstGeom prst="rect">
            <a:avLst/>
          </a:prstGeom>
        </p:spPr>
        <p:txBody>
          <a:bodyPr vert="horz" lIns="0" tIns="0" rIns="0" bIns="0" rtlCol="0" anchor="t" anchorCtr="0">
            <a:noAutofit/>
          </a:bodyPr>
          <a:lstStyle/>
          <a:p>
            <a:r>
              <a:rPr lang="de-DE" dirty="0" smtClean="0"/>
              <a:t>Titelmasterformat durch Klicken bearbeiten</a:t>
            </a:r>
            <a:endParaRPr lang="de-DE" dirty="0"/>
          </a:p>
        </p:txBody>
      </p:sp>
      <p:sp>
        <p:nvSpPr>
          <p:cNvPr id="3" name="Textplatzhalter 2"/>
          <p:cNvSpPr>
            <a:spLocks noGrp="1"/>
          </p:cNvSpPr>
          <p:nvPr>
            <p:ph type="body" idx="1"/>
          </p:nvPr>
        </p:nvSpPr>
        <p:spPr>
          <a:xfrm>
            <a:off x="252001" y="1555751"/>
            <a:ext cx="8496713" cy="4373582"/>
          </a:xfrm>
          <a:prstGeom prst="rect">
            <a:avLst/>
          </a:prstGeom>
        </p:spPr>
        <p:txBody>
          <a:bodyPr vert="horz" lIns="0" tIns="0" rIns="0" bIns="0" rtlCol="0">
            <a:noAutofit/>
          </a:bodyPr>
          <a:lstStyle/>
          <a:p>
            <a:pPr lvl="0"/>
            <a:r>
              <a:rPr lang="de-DE" dirty="0" smtClean="0"/>
              <a:t>Textmasterformate durch Klicken bearbeiten</a:t>
            </a:r>
          </a:p>
          <a:p>
            <a:pPr lvl="1"/>
            <a:r>
              <a:rPr lang="de-DE" dirty="0" smtClean="0"/>
              <a:t>Zweite Ebene</a:t>
            </a:r>
          </a:p>
          <a:p>
            <a:pPr lvl="2"/>
            <a:r>
              <a:rPr lang="de-DE" dirty="0" smtClean="0"/>
              <a:t>Dritte Ebene (do not </a:t>
            </a:r>
            <a:r>
              <a:rPr lang="de-DE" dirty="0" err="1" smtClean="0"/>
              <a:t>use</a:t>
            </a:r>
            <a:r>
              <a:rPr lang="de-DE" dirty="0" smtClean="0"/>
              <a:t>!)</a:t>
            </a:r>
          </a:p>
          <a:p>
            <a:pPr lvl="3"/>
            <a:r>
              <a:rPr lang="de-DE" dirty="0" smtClean="0"/>
              <a:t>Vierte Ebene (do not </a:t>
            </a:r>
            <a:r>
              <a:rPr lang="de-DE" dirty="0" err="1" smtClean="0"/>
              <a:t>use</a:t>
            </a:r>
            <a:r>
              <a:rPr lang="de-DE" dirty="0" smtClean="0"/>
              <a:t>!)</a:t>
            </a:r>
          </a:p>
          <a:p>
            <a:pPr lvl="4"/>
            <a:r>
              <a:rPr lang="de-DE" dirty="0" smtClean="0"/>
              <a:t>Fünfte Ebene (do not </a:t>
            </a:r>
            <a:r>
              <a:rPr lang="de-DE" dirty="0" err="1" smtClean="0"/>
              <a:t>use</a:t>
            </a:r>
            <a:r>
              <a:rPr lang="de-DE" dirty="0" smtClean="0"/>
              <a:t>!)</a:t>
            </a:r>
          </a:p>
        </p:txBody>
      </p:sp>
      <p:pic>
        <p:nvPicPr>
          <p:cNvPr id="5" name="Bild 4" descr="holisticon-logo-gray-no-group.emf"/>
          <p:cNvPicPr>
            <a:picLocks noChangeAspect="1"/>
          </p:cNvPicPr>
          <p:nvPr/>
        </p:nvPicPr>
        <p:blipFill>
          <a:blip r:embed="rId11">
            <a:alphaModFix amt="50000"/>
            <a:extLst>
              <a:ext uri="{28A0092B-C50C-407E-A947-70E740481C1C}">
                <a14:useLocalDpi xmlns:a14="http://schemas.microsoft.com/office/drawing/2010/main" val="0"/>
              </a:ext>
            </a:extLst>
          </a:blip>
          <a:stretch>
            <a:fillRect/>
          </a:stretch>
        </p:blipFill>
        <p:spPr>
          <a:xfrm>
            <a:off x="252413" y="6525344"/>
            <a:ext cx="1403543" cy="198978"/>
          </a:xfrm>
          <a:prstGeom prst="rect">
            <a:avLst/>
          </a:prstGeom>
        </p:spPr>
      </p:pic>
      <p:sp>
        <p:nvSpPr>
          <p:cNvPr id="4" name="Textfeld 3"/>
          <p:cNvSpPr txBox="1"/>
          <p:nvPr/>
        </p:nvSpPr>
        <p:spPr>
          <a:xfrm>
            <a:off x="3483356" y="6550913"/>
            <a:ext cx="5409124" cy="216024"/>
          </a:xfrm>
          <a:prstGeom prst="rect">
            <a:avLst/>
          </a:prstGeom>
          <a:noFill/>
        </p:spPr>
        <p:txBody>
          <a:bodyPr wrap="square" lIns="0" tIns="0" rIns="0" bIns="0" rtlCol="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de-DE" sz="1200" dirty="0" err="1" smtClean="0">
                <a:solidFill>
                  <a:schemeClr val="tx1">
                    <a:lumMod val="40000"/>
                    <a:lumOff val="60000"/>
                  </a:schemeClr>
                </a:solidFill>
              </a:rPr>
              <a:t>oliver.ochs@holisticon.de</a:t>
            </a:r>
            <a:r>
              <a:rPr lang="de-DE" sz="1200" dirty="0" smtClean="0">
                <a:solidFill>
                  <a:schemeClr val="tx1">
                    <a:lumMod val="40000"/>
                    <a:lumOff val="60000"/>
                  </a:schemeClr>
                </a:solidFill>
              </a:rPr>
              <a:t>  | </a:t>
            </a:r>
            <a:fld id="{75372816-56AD-48E7-ACDF-F6D6539F41EC}" type="slidenum">
              <a:rPr lang="de-DE" sz="1200" smtClean="0">
                <a:solidFill>
                  <a:schemeClr val="tx1">
                    <a:lumMod val="40000"/>
                    <a:lumOff val="60000"/>
                  </a:schemeClr>
                </a:solidFill>
              </a:rPr>
              <a:pPr marL="0" marR="0" indent="0" algn="r" defTabSz="914400" rtl="0" eaLnBrk="1" fontAlgn="auto" latinLnBrk="0" hangingPunct="1">
                <a:lnSpc>
                  <a:spcPct val="100000"/>
                </a:lnSpc>
                <a:spcBef>
                  <a:spcPts val="0"/>
                </a:spcBef>
                <a:spcAft>
                  <a:spcPts val="0"/>
                </a:spcAft>
                <a:buClrTx/>
                <a:buSzTx/>
                <a:buFontTx/>
                <a:buNone/>
                <a:tabLst/>
                <a:defRPr/>
              </a:pPr>
              <a:t>‹Nr.›</a:t>
            </a:fld>
            <a:endParaRPr lang="de-DE" sz="1200" dirty="0" smtClean="0">
              <a:solidFill>
                <a:schemeClr val="tx1">
                  <a:lumMod val="40000"/>
                  <a:lumOff val="60000"/>
                </a:scheme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Lst>
  <p:hf hdr="0" ftr="0" dt="0"/>
  <p:txStyles>
    <p:titleStyle>
      <a:lvl1pPr algn="l" defTabSz="914400" rtl="0" eaLnBrk="1" latinLnBrk="0" hangingPunct="1">
        <a:spcBef>
          <a:spcPct val="0"/>
        </a:spcBef>
        <a:buNone/>
        <a:defRPr sz="3200" b="1" kern="1200">
          <a:solidFill>
            <a:schemeClr val="accent2"/>
          </a:solidFill>
          <a:latin typeface="Calibri"/>
          <a:ea typeface="Verdana" pitchFamily="34" charset="0"/>
          <a:cs typeface="Calibri"/>
        </a:defRPr>
      </a:lvl1pPr>
    </p:titleStyle>
    <p:bodyStyle>
      <a:lvl1pPr marL="360000" indent="-360000" algn="l" defTabSz="914400" rtl="0" eaLnBrk="1" latinLnBrk="0" hangingPunct="1">
        <a:spcBef>
          <a:spcPts val="1000"/>
        </a:spcBef>
        <a:spcAft>
          <a:spcPts val="200"/>
        </a:spcAft>
        <a:buClr>
          <a:schemeClr val="accent2"/>
        </a:buClr>
        <a:buSzPct val="100000"/>
        <a:buFont typeface="Arial"/>
        <a:buChar char="■"/>
        <a:defRPr sz="2400" kern="1200">
          <a:solidFill>
            <a:schemeClr val="tx1"/>
          </a:solidFill>
          <a:latin typeface="Calibri" pitchFamily="34" charset="0"/>
          <a:ea typeface="Calibri" pitchFamily="34" charset="0"/>
          <a:cs typeface="Calibri" pitchFamily="34" charset="0"/>
        </a:defRPr>
      </a:lvl1pPr>
      <a:lvl2pPr marL="648000" indent="-288000" algn="l" defTabSz="914400" rtl="0" eaLnBrk="1" latinLnBrk="0" hangingPunct="1">
        <a:spcBef>
          <a:spcPts val="450"/>
        </a:spcBef>
        <a:buClr>
          <a:schemeClr val="tx1">
            <a:lumMod val="60000"/>
            <a:lumOff val="40000"/>
          </a:schemeClr>
        </a:buClr>
        <a:buSzPct val="80000"/>
        <a:buFont typeface="Wingdings" charset="2"/>
        <a:buChar char=""/>
        <a:defRPr sz="1800" kern="1200">
          <a:solidFill>
            <a:schemeClr val="tx1"/>
          </a:solidFill>
          <a:latin typeface="Calibri" pitchFamily="34" charset="0"/>
          <a:ea typeface="Calibri" pitchFamily="34" charset="0"/>
          <a:cs typeface="Calibri" pitchFamily="34" charset="0"/>
        </a:defRPr>
      </a:lvl2pPr>
      <a:lvl3pPr marL="936000" indent="-288000" algn="l" defTabSz="914400" rtl="0" eaLnBrk="1" latinLnBrk="0" hangingPunct="1">
        <a:spcBef>
          <a:spcPts val="450"/>
        </a:spcBef>
        <a:buClr>
          <a:schemeClr val="tx1">
            <a:lumMod val="60000"/>
            <a:lumOff val="40000"/>
          </a:schemeClr>
        </a:buClr>
        <a:buSzPct val="80000"/>
        <a:buFont typeface="Wingdings" charset="2"/>
        <a:buChar char=""/>
        <a:defRPr sz="1800" kern="1200">
          <a:solidFill>
            <a:schemeClr val="tx1"/>
          </a:solidFill>
          <a:latin typeface="Calibri" pitchFamily="34" charset="0"/>
          <a:ea typeface="Calibri" pitchFamily="34" charset="0"/>
          <a:cs typeface="Calibri" pitchFamily="34" charset="0"/>
        </a:defRPr>
      </a:lvl3pPr>
      <a:lvl4pPr marL="1260000" indent="-288000" algn="l" defTabSz="914400" rtl="0" eaLnBrk="1" latinLnBrk="0" hangingPunct="1">
        <a:spcBef>
          <a:spcPts val="450"/>
        </a:spcBef>
        <a:buClr>
          <a:schemeClr val="tx1">
            <a:lumMod val="60000"/>
            <a:lumOff val="40000"/>
          </a:schemeClr>
        </a:buClr>
        <a:buSzPct val="80000"/>
        <a:buFont typeface="Wingdings" charset="2"/>
        <a:buChar char=""/>
        <a:defRPr sz="1800" kern="1200" baseline="0">
          <a:solidFill>
            <a:schemeClr val="tx1"/>
          </a:solidFill>
          <a:latin typeface="Calibri" pitchFamily="34" charset="0"/>
          <a:ea typeface="Calibri" pitchFamily="34" charset="0"/>
          <a:cs typeface="Calibri" pitchFamily="34" charset="0"/>
        </a:defRPr>
      </a:lvl4pPr>
      <a:lvl5pPr marL="1512000" indent="-288000" algn="l" defTabSz="914400" rtl="0" eaLnBrk="1" latinLnBrk="0" hangingPunct="1">
        <a:spcBef>
          <a:spcPts val="450"/>
        </a:spcBef>
        <a:buClr>
          <a:schemeClr val="tx1">
            <a:lumMod val="60000"/>
            <a:lumOff val="40000"/>
          </a:schemeClr>
        </a:buClr>
        <a:buSzPct val="80000"/>
        <a:buFont typeface="Wingdings" charset="2"/>
        <a:buChar char=""/>
        <a:defRPr sz="1800" kern="1200" baseline="0">
          <a:solidFill>
            <a:schemeClr val="tx1"/>
          </a:solidFill>
          <a:latin typeface="Calibri" pitchFamily="34" charset="0"/>
          <a:ea typeface="Calibri" pitchFamily="34" charset="0"/>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eg"/><Relationship Id="rId3" Type="http://schemas.microsoft.com/office/2007/relationships/hdphoto" Target="../media/hdphoto4.wdp"/></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jpeg"/><Relationship Id="rId3" Type="http://schemas.microsoft.com/office/2007/relationships/hdphoto" Target="../media/hdphoto5.wdp"/></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4" Type="http://schemas.microsoft.com/office/2007/relationships/hdphoto" Target="../media/hdphoto6.wdp"/><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png"/><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4" Type="http://schemas.microsoft.com/office/2007/relationships/hdphoto" Target="../media/hdphoto2.wdp"/><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 Id="rId3"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grunt.asciidisco.com/%23/"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 Id="rId3" Type="http://schemas.openxmlformats.org/officeDocument/2006/relationships/image" Target="../media/image25.gi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microsoft.com/office/2007/relationships/hdphoto" Target="../media/hdphoto1.wdp"/></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6.g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eg"/><Relationship Id="rId3" Type="http://schemas.microsoft.com/office/2007/relationships/hdphoto" Target="../media/hdphoto3.wdp"/></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microsoft.com/office/2007/relationships/hdphoto" Target="../media/hdphoto1.wdp"/></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4" Type="http://schemas.microsoft.com/office/2007/relationships/hdphoto" Target="../media/hdphoto4.wdp"/><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eg"/><Relationship Id="rId3" Type="http://schemas.microsoft.com/office/2007/relationships/hdphoto" Target="../media/hdphoto4.wdp"/></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eg"/><Relationship Id="rId3" Type="http://schemas.microsoft.com/office/2007/relationships/hdphoto" Target="../media/hdphoto4.wdp"/></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p:txBody>
          <a:bodyPr/>
          <a:lstStyle/>
          <a:p>
            <a:r>
              <a:rPr lang="de-DE" dirty="0" smtClean="0"/>
              <a:t>Tag 1</a:t>
            </a:r>
            <a:endParaRPr lang="de-DE" dirty="0"/>
          </a:p>
        </p:txBody>
      </p:sp>
      <p:sp>
        <p:nvSpPr>
          <p:cNvPr id="3" name="Titel 2"/>
          <p:cNvSpPr>
            <a:spLocks noGrp="1"/>
          </p:cNvSpPr>
          <p:nvPr>
            <p:ph type="title"/>
          </p:nvPr>
        </p:nvSpPr>
        <p:spPr/>
        <p:txBody>
          <a:bodyPr/>
          <a:lstStyle/>
          <a:p>
            <a:r>
              <a:rPr lang="de-DE" dirty="0" smtClean="0"/>
              <a:t>JS-Workshop	</a:t>
            </a:r>
            <a:endParaRPr lang="de-DE" dirty="0"/>
          </a:p>
        </p:txBody>
      </p:sp>
    </p:spTree>
    <p:extLst>
      <p:ext uri="{BB962C8B-B14F-4D97-AF65-F5344CB8AC3E}">
        <p14:creationId xmlns:p14="http://schemas.microsoft.com/office/powerpoint/2010/main" val="43894976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763px-No-longer-Xerox_PARC.jpg"/>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6512" y="-33330"/>
            <a:ext cx="9256148" cy="7278754"/>
          </a:xfrm>
          <a:prstGeom prst="rect">
            <a:avLst/>
          </a:prstGeom>
        </p:spPr>
      </p:pic>
      <p:sp>
        <p:nvSpPr>
          <p:cNvPr id="2" name="Inhaltsplatzhalter 1"/>
          <p:cNvSpPr>
            <a:spLocks noGrp="1"/>
          </p:cNvSpPr>
          <p:nvPr>
            <p:ph idx="1"/>
          </p:nvPr>
        </p:nvSpPr>
        <p:spPr/>
        <p:txBody>
          <a:bodyPr/>
          <a:lstStyle/>
          <a:p>
            <a:pPr marL="0" indent="0">
              <a:buNone/>
            </a:pPr>
            <a:r>
              <a:rPr lang="de-DE" dirty="0" smtClean="0">
                <a:solidFill>
                  <a:srgbClr val="FFFFFF"/>
                </a:solidFill>
              </a:rPr>
              <a:t>Einzelne </a:t>
            </a:r>
            <a:r>
              <a:rPr lang="de-DE" dirty="0">
                <a:solidFill>
                  <a:srgbClr val="FFFFFF"/>
                </a:solidFill>
              </a:rPr>
              <a:t>Slots können an einen „</a:t>
            </a:r>
            <a:r>
              <a:rPr lang="de-DE" dirty="0" smtClean="0">
                <a:solidFill>
                  <a:srgbClr val="FFFFFF"/>
                </a:solidFill>
              </a:rPr>
              <a:t>Parent“ delegieren, indem sie den Slot nicht überschreiben.</a:t>
            </a:r>
            <a:endParaRPr lang="de-DE" dirty="0">
              <a:solidFill>
                <a:srgbClr val="FFFFFF"/>
              </a:solidFill>
            </a:endParaRPr>
          </a:p>
          <a:p>
            <a:pPr marL="0" indent="0">
              <a:buNone/>
            </a:pPr>
            <a:r>
              <a:rPr lang="de-DE" dirty="0" smtClean="0">
                <a:solidFill>
                  <a:srgbClr val="FFFFFF"/>
                </a:solidFill>
              </a:rPr>
              <a:t>Trait-Objekte sind abgespeckte Implementierungen (</a:t>
            </a:r>
            <a:r>
              <a:rPr lang="de-DE" dirty="0" smtClean="0">
                <a:solidFill>
                  <a:srgbClr val="FFFFFF"/>
                </a:solidFill>
              </a:rPr>
              <a:t>Mixins</a:t>
            </a:r>
            <a:r>
              <a:rPr lang="de-DE" dirty="0" smtClean="0">
                <a:solidFill>
                  <a:srgbClr val="FFFFFF"/>
                </a:solidFill>
              </a:rPr>
              <a:t>).</a:t>
            </a:r>
          </a:p>
          <a:p>
            <a:pPr marL="0" indent="0">
              <a:buNone/>
            </a:pPr>
            <a:endParaRPr lang="de-DE" dirty="0"/>
          </a:p>
          <a:p>
            <a:pPr>
              <a:buFont typeface="Arial"/>
              <a:buChar char="•"/>
            </a:pPr>
            <a:endParaRPr lang="de-DE" dirty="0"/>
          </a:p>
        </p:txBody>
      </p:sp>
      <p:sp>
        <p:nvSpPr>
          <p:cNvPr id="3" name="Titel 2"/>
          <p:cNvSpPr>
            <a:spLocks noGrp="1"/>
          </p:cNvSpPr>
          <p:nvPr>
            <p:ph type="title"/>
          </p:nvPr>
        </p:nvSpPr>
        <p:spPr/>
        <p:txBody>
          <a:bodyPr>
            <a:noAutofit/>
          </a:bodyPr>
          <a:lstStyle/>
          <a:p>
            <a:r>
              <a:rPr lang="de-DE" dirty="0" err="1">
                <a:solidFill>
                  <a:srgbClr val="FFFFFF"/>
                </a:solidFill>
              </a:rPr>
              <a:t>Self</a:t>
            </a:r>
            <a:r>
              <a:rPr lang="de-DE" dirty="0">
                <a:solidFill>
                  <a:srgbClr val="FFFFFF"/>
                </a:solidFill>
              </a:rPr>
              <a:t>: The Power </a:t>
            </a:r>
            <a:r>
              <a:rPr lang="de-DE" dirty="0" err="1">
                <a:solidFill>
                  <a:srgbClr val="FFFFFF"/>
                </a:solidFill>
              </a:rPr>
              <a:t>of</a:t>
            </a:r>
            <a:r>
              <a:rPr lang="de-DE" dirty="0">
                <a:solidFill>
                  <a:srgbClr val="FFFFFF"/>
                </a:solidFill>
              </a:rPr>
              <a:t> </a:t>
            </a:r>
            <a:r>
              <a:rPr lang="de-DE" dirty="0" err="1">
                <a:solidFill>
                  <a:srgbClr val="FFFFFF"/>
                </a:solidFill>
              </a:rPr>
              <a:t>Simplicity</a:t>
            </a:r>
            <a:r>
              <a:rPr lang="de-DE" dirty="0">
                <a:solidFill>
                  <a:srgbClr val="FFFFFF"/>
                </a:solidFill>
              </a:rPr>
              <a:t/>
            </a:r>
            <a:br>
              <a:rPr lang="de-DE" dirty="0">
                <a:solidFill>
                  <a:srgbClr val="FFFFFF"/>
                </a:solidFill>
              </a:rPr>
            </a:br>
            <a:r>
              <a:rPr lang="de-DE" dirty="0">
                <a:solidFill>
                  <a:srgbClr val="FFFFFF"/>
                </a:solidFill>
              </a:rPr>
              <a:t/>
            </a:r>
            <a:br>
              <a:rPr lang="de-DE" dirty="0">
                <a:solidFill>
                  <a:srgbClr val="FFFFFF"/>
                </a:solidFill>
              </a:rPr>
            </a:br>
            <a:endParaRPr lang="de-DE" dirty="0">
              <a:solidFill>
                <a:srgbClr val="FFFFFF"/>
              </a:solidFill>
            </a:endParaRPr>
          </a:p>
        </p:txBody>
      </p:sp>
      <p:sp>
        <p:nvSpPr>
          <p:cNvPr id="5" name="Textfeld 4"/>
          <p:cNvSpPr txBox="1"/>
          <p:nvPr/>
        </p:nvSpPr>
        <p:spPr>
          <a:xfrm>
            <a:off x="346051" y="6596390"/>
            <a:ext cx="8725466" cy="261610"/>
          </a:xfrm>
          <a:prstGeom prst="rect">
            <a:avLst/>
          </a:prstGeom>
          <a:noFill/>
        </p:spPr>
        <p:txBody>
          <a:bodyPr wrap="none" rtlCol="0">
            <a:spAutoFit/>
          </a:bodyPr>
          <a:lstStyle/>
          <a:p>
            <a:r>
              <a:rPr lang="de-DE" sz="1100" dirty="0" smtClean="0">
                <a:solidFill>
                  <a:srgbClr val="FFFFFF"/>
                </a:solidFill>
              </a:rPr>
              <a:t>Bild: </a:t>
            </a:r>
            <a:r>
              <a:rPr lang="de-DE" sz="1100" dirty="0" err="1">
                <a:solidFill>
                  <a:srgbClr val="FFFFFF"/>
                </a:solidFill>
              </a:rPr>
              <a:t>Some</a:t>
            </a:r>
            <a:r>
              <a:rPr lang="de-DE" sz="1100" dirty="0">
                <a:solidFill>
                  <a:srgbClr val="FFFFFF"/>
                </a:solidFill>
              </a:rPr>
              <a:t> </a:t>
            </a:r>
            <a:r>
              <a:rPr lang="de-DE" sz="1100" dirty="0" err="1">
                <a:solidFill>
                  <a:srgbClr val="FFFFFF"/>
                </a:solidFill>
              </a:rPr>
              <a:t>rights</a:t>
            </a:r>
            <a:r>
              <a:rPr lang="de-DE" sz="1100" dirty="0">
                <a:solidFill>
                  <a:srgbClr val="FFFFFF"/>
                </a:solidFill>
              </a:rPr>
              <a:t> </a:t>
            </a:r>
            <a:r>
              <a:rPr lang="de-DE" sz="1100" dirty="0" err="1" smtClean="0">
                <a:solidFill>
                  <a:srgbClr val="FFFFFF"/>
                </a:solidFill>
              </a:rPr>
              <a:t>reserved</a:t>
            </a:r>
            <a:r>
              <a:rPr lang="de-DE" sz="1100" dirty="0">
                <a:solidFill>
                  <a:srgbClr val="FFFFFF"/>
                </a:solidFill>
              </a:rPr>
              <a:t>, Mike </a:t>
            </a:r>
            <a:r>
              <a:rPr lang="de-DE" sz="1100" dirty="0" err="1" smtClean="0">
                <a:solidFill>
                  <a:srgbClr val="FFFFFF"/>
                </a:solidFill>
              </a:rPr>
              <a:t>Knell</a:t>
            </a:r>
            <a:r>
              <a:rPr lang="de-DE" sz="1100" dirty="0" smtClean="0">
                <a:solidFill>
                  <a:srgbClr val="FFFFFF"/>
                </a:solidFill>
              </a:rPr>
              <a:t>, </a:t>
            </a:r>
            <a:r>
              <a:rPr lang="de-DE" sz="1100" dirty="0" err="1" smtClean="0">
                <a:solidFill>
                  <a:srgbClr val="FFFFFF"/>
                </a:solidFill>
              </a:rPr>
              <a:t>Palo</a:t>
            </a:r>
            <a:r>
              <a:rPr lang="de-DE" sz="1100" dirty="0" smtClean="0">
                <a:solidFill>
                  <a:srgbClr val="FFFFFF"/>
                </a:solidFill>
              </a:rPr>
              <a:t> </a:t>
            </a:r>
            <a:r>
              <a:rPr lang="de-DE" sz="1100" dirty="0">
                <a:solidFill>
                  <a:srgbClr val="FFFFFF"/>
                </a:solidFill>
              </a:rPr>
              <a:t>Alto, </a:t>
            </a:r>
            <a:r>
              <a:rPr lang="de-DE" sz="1100" dirty="0" err="1">
                <a:solidFill>
                  <a:srgbClr val="FFFFFF"/>
                </a:solidFill>
              </a:rPr>
              <a:t>California</a:t>
            </a:r>
            <a:r>
              <a:rPr lang="de-DE" sz="1100" dirty="0">
                <a:solidFill>
                  <a:srgbClr val="FFFFFF"/>
                </a:solidFill>
              </a:rPr>
              <a:t>. Old Xerox PARC </a:t>
            </a:r>
            <a:r>
              <a:rPr lang="de-DE" sz="1100" dirty="0" err="1" smtClean="0">
                <a:solidFill>
                  <a:srgbClr val="FFFFFF"/>
                </a:solidFill>
              </a:rPr>
              <a:t>site</a:t>
            </a:r>
            <a:r>
              <a:rPr lang="de-DE" sz="1100" dirty="0">
                <a:solidFill>
                  <a:srgbClr val="FFFFFF"/>
                </a:solidFill>
              </a:rPr>
              <a:t>, 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a:t>
            </a:r>
            <a:r>
              <a:rPr lang="de-DE" sz="1100" dirty="0" err="1">
                <a:solidFill>
                  <a:srgbClr val="FFFFFF"/>
                </a:solidFill>
              </a:rPr>
              <a:t>File:No-longer-Xerox_PARC.jpg</a:t>
            </a:r>
            <a:endParaRPr lang="de-DE" sz="1100" dirty="0">
              <a:solidFill>
                <a:srgbClr val="FFFFFF"/>
              </a:solidFill>
            </a:endParaRPr>
          </a:p>
        </p:txBody>
      </p:sp>
    </p:spTree>
    <p:extLst>
      <p:ext uri="{BB962C8B-B14F-4D97-AF65-F5344CB8AC3E}">
        <p14:creationId xmlns:p14="http://schemas.microsoft.com/office/powerpoint/2010/main" val="3774760502"/>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en-US" dirty="0"/>
              <a:t>x = </a:t>
            </a:r>
            <a:r>
              <a:rPr lang="en-US" dirty="0" smtClean="0"/>
              <a:t>21;</a:t>
            </a:r>
            <a:endParaRPr lang="en-US" dirty="0"/>
          </a:p>
          <a:p>
            <a:r>
              <a:rPr lang="en-US" dirty="0"/>
              <a:t>function plus(a, b) {</a:t>
            </a:r>
          </a:p>
          <a:p>
            <a:r>
              <a:rPr lang="en-US" dirty="0"/>
              <a:t>    return </a:t>
            </a:r>
            <a:r>
              <a:rPr lang="en-US" dirty="0" err="1" smtClean="0"/>
              <a:t>this.x</a:t>
            </a:r>
            <a:r>
              <a:rPr lang="en-US" dirty="0" smtClean="0"/>
              <a:t> + a + b</a:t>
            </a:r>
            <a:r>
              <a:rPr lang="en-US" dirty="0"/>
              <a:t>; </a:t>
            </a:r>
          </a:p>
          <a:p>
            <a:r>
              <a:rPr lang="en-US" dirty="0"/>
              <a:t>}</a:t>
            </a:r>
          </a:p>
          <a:p>
            <a:endParaRPr lang="en-US" dirty="0"/>
          </a:p>
          <a:p>
            <a:r>
              <a:rPr lang="en-US" dirty="0" err="1"/>
              <a:t>console.log</a:t>
            </a:r>
            <a:r>
              <a:rPr lang="en-US" dirty="0"/>
              <a:t>(plus(1, 1)); // </a:t>
            </a:r>
            <a:r>
              <a:rPr lang="en-US" dirty="0" smtClean="0"/>
              <a:t>23</a:t>
            </a:r>
            <a:endParaRPr lang="en-US" dirty="0"/>
          </a:p>
          <a:p>
            <a:r>
              <a:rPr lang="en-US" dirty="0" err="1"/>
              <a:t>console.log</a:t>
            </a:r>
            <a:r>
              <a:rPr lang="en-US" dirty="0"/>
              <a:t>(</a:t>
            </a:r>
            <a:r>
              <a:rPr lang="en-US" dirty="0" err="1"/>
              <a:t>plus.call</a:t>
            </a:r>
            <a:r>
              <a:rPr lang="en-US" dirty="0"/>
              <a:t>({x : "Hello"}, 1, 1));​ // Hello11</a:t>
            </a:r>
          </a:p>
          <a:p>
            <a:r>
              <a:rPr lang="en-US" dirty="0" err="1"/>
              <a:t>console.log</a:t>
            </a:r>
            <a:r>
              <a:rPr lang="en-US" dirty="0"/>
              <a:t>(</a:t>
            </a:r>
            <a:r>
              <a:rPr lang="en-US" dirty="0" err="1"/>
              <a:t>plus.apply</a:t>
            </a:r>
            <a:r>
              <a:rPr lang="en-US" dirty="0"/>
              <a:t>({x: </a:t>
            </a:r>
            <a:r>
              <a:rPr lang="en-US" dirty="0" smtClean="0"/>
              <a:t>40}</a:t>
            </a:r>
            <a:r>
              <a:rPr lang="en-US" dirty="0"/>
              <a:t>, [1, 1])); // </a:t>
            </a:r>
            <a:r>
              <a:rPr lang="en-US" dirty="0" smtClean="0"/>
              <a:t>42</a:t>
            </a:r>
            <a:endParaRPr lang="en-US" dirty="0" smtClean="0"/>
          </a:p>
        </p:txBody>
      </p:sp>
      <p:sp>
        <p:nvSpPr>
          <p:cNvPr id="4" name="Titel 3"/>
          <p:cNvSpPr>
            <a:spLocks noGrp="1"/>
          </p:cNvSpPr>
          <p:nvPr>
            <p:ph type="title"/>
          </p:nvPr>
        </p:nvSpPr>
        <p:spPr/>
        <p:txBody>
          <a:bodyPr/>
          <a:lstStyle/>
          <a:p>
            <a:r>
              <a:rPr lang="de-DE" dirty="0" err="1" smtClean="0"/>
              <a:t>this</a:t>
            </a:r>
            <a:r>
              <a:rPr lang="de-DE" dirty="0" smtClean="0"/>
              <a:t> in Funktionen</a:t>
            </a:r>
            <a:endParaRPr lang="de-DE" dirty="0"/>
          </a:p>
        </p:txBody>
      </p:sp>
    </p:spTree>
    <p:extLst>
      <p:ext uri="{BB962C8B-B14F-4D97-AF65-F5344CB8AC3E}">
        <p14:creationId xmlns:p14="http://schemas.microsoft.com/office/powerpoint/2010/main" val="3003767516"/>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err="1" smtClean="0">
                <a:solidFill>
                  <a:srgbClr val="FFFFFF"/>
                </a:solidFill>
                <a:highlight>
                  <a:srgbClr val="272822"/>
                </a:highlight>
              </a:rPr>
              <a:t>function</a:t>
            </a:r>
            <a:r>
              <a:rPr lang="de-DE" dirty="0" smtClean="0">
                <a:solidFill>
                  <a:srgbClr val="FFFFFF"/>
                </a:solidFill>
                <a:highlight>
                  <a:srgbClr val="272822"/>
                </a:highlight>
              </a:rPr>
              <a:t> </a:t>
            </a:r>
            <a:r>
              <a:rPr lang="de-DE" dirty="0" err="1">
                <a:solidFill>
                  <a:srgbClr val="FFFFFF"/>
                </a:solidFill>
                <a:highlight>
                  <a:srgbClr val="272822"/>
                </a:highlight>
              </a:rPr>
              <a:t>Rectangle</a:t>
            </a:r>
            <a:r>
              <a:rPr lang="de-DE" dirty="0">
                <a:solidFill>
                  <a:srgbClr val="FFFFFF"/>
                </a:solidFill>
                <a:highlight>
                  <a:srgbClr val="272822"/>
                </a:highlight>
              </a:rPr>
              <a:t>(</a:t>
            </a:r>
            <a:r>
              <a:rPr lang="de-DE" dirty="0" err="1">
                <a:solidFill>
                  <a:srgbClr val="FFFFFF"/>
                </a:solidFill>
                <a:highlight>
                  <a:srgbClr val="272822"/>
                </a:highlight>
              </a:rPr>
              <a:t>width</a:t>
            </a:r>
            <a:r>
              <a:rPr lang="de-DE" dirty="0">
                <a:solidFill>
                  <a:srgbClr val="FFFFFF"/>
                </a:solidFill>
                <a:highlight>
                  <a:srgbClr val="272822"/>
                </a:highlight>
              </a:rPr>
              <a:t>, </a:t>
            </a:r>
            <a:r>
              <a:rPr lang="de-DE" dirty="0" err="1">
                <a:solidFill>
                  <a:srgbClr val="FFFFFF"/>
                </a:solidFill>
                <a:highlight>
                  <a:srgbClr val="272822"/>
                </a:highlight>
              </a:rPr>
              <a:t>height</a:t>
            </a:r>
            <a:r>
              <a:rPr lang="de-DE" dirty="0">
                <a:solidFill>
                  <a:srgbClr val="FFFFFF"/>
                </a:solidFill>
                <a:highlight>
                  <a:srgbClr val="272822"/>
                </a:highlight>
              </a:rPr>
              <a:t>) { </a:t>
            </a:r>
            <a:endParaRPr lang="de-DE" dirty="0" smtClean="0">
              <a:solidFill>
                <a:srgbClr val="FFFFFF"/>
              </a:solidFill>
              <a:highlight>
                <a:srgbClr val="272822"/>
              </a:highlight>
            </a:endParaRPr>
          </a:p>
          <a:p>
            <a:r>
              <a:rPr lang="de-DE" dirty="0">
                <a:solidFill>
                  <a:srgbClr val="FFFFFF"/>
                </a:solidFill>
                <a:highlight>
                  <a:srgbClr val="272822"/>
                </a:highlight>
              </a:rPr>
              <a:t>	</a:t>
            </a:r>
            <a:r>
              <a:rPr lang="de-DE" dirty="0" err="1" smtClean="0">
                <a:solidFill>
                  <a:srgbClr val="FFFFFF"/>
                </a:solidFill>
                <a:highlight>
                  <a:srgbClr val="272822"/>
                </a:highlight>
              </a:rPr>
              <a:t>this.width</a:t>
            </a:r>
            <a:r>
              <a:rPr lang="de-DE" dirty="0" smtClean="0">
                <a:solidFill>
                  <a:srgbClr val="FFFFFF"/>
                </a:solidFill>
                <a:highlight>
                  <a:srgbClr val="272822"/>
                </a:highlight>
              </a:rPr>
              <a:t> </a:t>
            </a:r>
            <a:r>
              <a:rPr lang="de-DE" dirty="0">
                <a:solidFill>
                  <a:srgbClr val="FFFFFF"/>
                </a:solidFill>
                <a:highlight>
                  <a:srgbClr val="272822"/>
                </a:highlight>
              </a:rPr>
              <a:t>= </a:t>
            </a:r>
            <a:r>
              <a:rPr lang="de-DE" dirty="0" err="1">
                <a:solidFill>
                  <a:srgbClr val="FFFFFF"/>
                </a:solidFill>
                <a:highlight>
                  <a:srgbClr val="272822"/>
                </a:highlight>
              </a:rPr>
              <a:t>width</a:t>
            </a:r>
            <a:r>
              <a:rPr lang="de-DE" dirty="0">
                <a:solidFill>
                  <a:srgbClr val="FFFFFF"/>
                </a:solidFill>
                <a:highlight>
                  <a:srgbClr val="272822"/>
                </a:highlight>
              </a:rPr>
              <a:t>;</a:t>
            </a:r>
          </a:p>
          <a:p>
            <a:r>
              <a:rPr lang="de-DE" dirty="0" smtClean="0">
                <a:solidFill>
                  <a:srgbClr val="FFFFFF"/>
                </a:solidFill>
                <a:highlight>
                  <a:srgbClr val="272822"/>
                </a:highlight>
              </a:rPr>
              <a:t>	</a:t>
            </a:r>
            <a:r>
              <a:rPr lang="de-DE" dirty="0" err="1" smtClean="0">
                <a:solidFill>
                  <a:srgbClr val="FFFFFF"/>
                </a:solidFill>
                <a:highlight>
                  <a:srgbClr val="272822"/>
                </a:highlight>
              </a:rPr>
              <a:t>this.height</a:t>
            </a:r>
            <a:r>
              <a:rPr lang="de-DE" dirty="0" smtClean="0">
                <a:solidFill>
                  <a:srgbClr val="FFFFFF"/>
                </a:solidFill>
                <a:highlight>
                  <a:srgbClr val="272822"/>
                </a:highlight>
              </a:rPr>
              <a:t> </a:t>
            </a:r>
            <a:r>
              <a:rPr lang="de-DE" dirty="0">
                <a:solidFill>
                  <a:srgbClr val="FFFFFF"/>
                </a:solidFill>
                <a:highlight>
                  <a:srgbClr val="272822"/>
                </a:highlight>
              </a:rPr>
              <a:t>= </a:t>
            </a:r>
            <a:r>
              <a:rPr lang="de-DE" dirty="0" err="1">
                <a:solidFill>
                  <a:srgbClr val="FFFFFF"/>
                </a:solidFill>
                <a:highlight>
                  <a:srgbClr val="272822"/>
                </a:highlight>
              </a:rPr>
              <a:t>height</a:t>
            </a:r>
            <a:r>
              <a:rPr lang="de-DE" dirty="0">
                <a:solidFill>
                  <a:srgbClr val="FFFFFF"/>
                </a:solidFill>
                <a:highlight>
                  <a:srgbClr val="272822"/>
                </a:highlight>
              </a:rPr>
              <a:t>;</a:t>
            </a:r>
          </a:p>
          <a:p>
            <a:r>
              <a:rPr lang="de-DE" dirty="0" smtClean="0">
                <a:solidFill>
                  <a:srgbClr val="FFFFFF"/>
                </a:solidFill>
                <a:highlight>
                  <a:srgbClr val="272822"/>
                </a:highlight>
              </a:rPr>
              <a:t>}</a:t>
            </a:r>
          </a:p>
          <a:p>
            <a:endParaRPr lang="de-DE" dirty="0" smtClean="0">
              <a:solidFill>
                <a:srgbClr val="FFFFFF"/>
              </a:solidFill>
              <a:highlight>
                <a:srgbClr val="272822"/>
              </a:highlight>
            </a:endParaRPr>
          </a:p>
          <a:p>
            <a:endParaRPr lang="de-DE" dirty="0">
              <a:solidFill>
                <a:srgbClr val="FFFFFF"/>
              </a:solidFill>
            </a:endParaRPr>
          </a:p>
        </p:txBody>
      </p:sp>
      <p:sp>
        <p:nvSpPr>
          <p:cNvPr id="4" name="Titel 3"/>
          <p:cNvSpPr>
            <a:spLocks noGrp="1"/>
          </p:cNvSpPr>
          <p:nvPr>
            <p:ph type="title"/>
          </p:nvPr>
        </p:nvSpPr>
        <p:spPr/>
        <p:txBody>
          <a:bodyPr/>
          <a:lstStyle/>
          <a:p>
            <a:r>
              <a:rPr lang="de-DE" dirty="0" smtClean="0"/>
              <a:t>Beispiel: </a:t>
            </a:r>
            <a:r>
              <a:rPr lang="de-DE" dirty="0" err="1" smtClean="0"/>
              <a:t>Rectangle</a:t>
            </a:r>
            <a:r>
              <a:rPr lang="de-DE" dirty="0" smtClean="0"/>
              <a:t> </a:t>
            </a:r>
            <a:endParaRPr lang="de-DE" dirty="0"/>
          </a:p>
        </p:txBody>
      </p:sp>
    </p:spTree>
    <p:extLst>
      <p:ext uri="{BB962C8B-B14F-4D97-AF65-F5344CB8AC3E}">
        <p14:creationId xmlns:p14="http://schemas.microsoft.com/office/powerpoint/2010/main" val="801239977"/>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 zwei Rechtecke erzeugen</a:t>
            </a:r>
          </a:p>
          <a:p>
            <a:r>
              <a:rPr lang="de-DE" dirty="0" err="1"/>
              <a:t>var</a:t>
            </a:r>
            <a:r>
              <a:rPr lang="de-DE" dirty="0"/>
              <a:t> </a:t>
            </a:r>
            <a:r>
              <a:rPr lang="de-DE" dirty="0" err="1"/>
              <a:t>firstRectangle</a:t>
            </a:r>
            <a:r>
              <a:rPr lang="de-DE" dirty="0"/>
              <a:t> = </a:t>
            </a:r>
            <a:r>
              <a:rPr lang="de-DE" dirty="0" err="1"/>
              <a:t>new</a:t>
            </a:r>
            <a:r>
              <a:rPr lang="de-DE" dirty="0"/>
              <a:t> </a:t>
            </a:r>
            <a:r>
              <a:rPr lang="de-DE" dirty="0" err="1"/>
              <a:t>Rectangle</a:t>
            </a:r>
            <a:r>
              <a:rPr lang="de-DE" dirty="0"/>
              <a:t>(5, 5); </a:t>
            </a:r>
          </a:p>
          <a:p>
            <a:r>
              <a:rPr lang="de-DE" dirty="0" err="1"/>
              <a:t>var</a:t>
            </a:r>
            <a:r>
              <a:rPr lang="de-DE" dirty="0"/>
              <a:t> </a:t>
            </a:r>
            <a:r>
              <a:rPr lang="de-DE" dirty="0" err="1"/>
              <a:t>secondRectangle</a:t>
            </a:r>
            <a:r>
              <a:rPr lang="de-DE" dirty="0"/>
              <a:t> = </a:t>
            </a:r>
            <a:r>
              <a:rPr lang="de-DE" dirty="0" err="1"/>
              <a:t>new</a:t>
            </a:r>
            <a:r>
              <a:rPr lang="de-DE" dirty="0"/>
              <a:t> </a:t>
            </a:r>
            <a:r>
              <a:rPr lang="de-DE" dirty="0" err="1"/>
              <a:t>Rectangle</a:t>
            </a:r>
            <a:r>
              <a:rPr lang="de-DE" dirty="0"/>
              <a:t>(10,10);</a:t>
            </a:r>
          </a:p>
          <a:p>
            <a:endParaRPr lang="de-DE" dirty="0"/>
          </a:p>
          <a:p>
            <a:r>
              <a:rPr lang="de-DE" dirty="0"/>
              <a:t>// den Prototypen _aller_ Rechtecke erweitern</a:t>
            </a:r>
          </a:p>
          <a:p>
            <a:r>
              <a:rPr lang="de-DE" dirty="0" err="1" smtClean="0"/>
              <a:t>Rectangle.prototype.color</a:t>
            </a:r>
            <a:r>
              <a:rPr lang="de-DE" dirty="0" smtClean="0"/>
              <a:t> </a:t>
            </a:r>
            <a:r>
              <a:rPr lang="de-DE" dirty="0"/>
              <a:t>= "</a:t>
            </a:r>
            <a:r>
              <a:rPr lang="de-DE" dirty="0" err="1"/>
              <a:t>blue</a:t>
            </a:r>
            <a:r>
              <a:rPr lang="de-DE" dirty="0"/>
              <a:t>";</a:t>
            </a:r>
          </a:p>
          <a:p>
            <a:r>
              <a:rPr lang="de-DE" dirty="0" err="1"/>
              <a:t>firstRectangle.color</a:t>
            </a:r>
            <a:r>
              <a:rPr lang="de-DE" dirty="0"/>
              <a:t>; // </a:t>
            </a:r>
            <a:r>
              <a:rPr lang="de-DE" dirty="0" err="1"/>
              <a:t>blue</a:t>
            </a:r>
            <a:r>
              <a:rPr lang="de-DE" dirty="0"/>
              <a:t> </a:t>
            </a:r>
          </a:p>
          <a:p>
            <a:endParaRPr lang="de-DE" dirty="0"/>
          </a:p>
        </p:txBody>
      </p:sp>
      <p:sp>
        <p:nvSpPr>
          <p:cNvPr id="3" name="Titel 2"/>
          <p:cNvSpPr>
            <a:spLocks noGrp="1"/>
          </p:cNvSpPr>
          <p:nvPr>
            <p:ph type="title"/>
          </p:nvPr>
        </p:nvSpPr>
        <p:spPr/>
        <p:txBody>
          <a:bodyPr/>
          <a:lstStyle/>
          <a:p>
            <a:r>
              <a:rPr lang="de-DE" dirty="0" smtClean="0"/>
              <a:t>Prototype erweitern</a:t>
            </a:r>
            <a:endParaRPr lang="de-DE" dirty="0"/>
          </a:p>
        </p:txBody>
      </p:sp>
    </p:spTree>
    <p:extLst>
      <p:ext uri="{BB962C8B-B14F-4D97-AF65-F5344CB8AC3E}">
        <p14:creationId xmlns:p14="http://schemas.microsoft.com/office/powerpoint/2010/main" val="405353670"/>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endParaRPr lang="de-DE" dirty="0"/>
          </a:p>
          <a:p>
            <a:r>
              <a:rPr lang="de-DE" dirty="0" err="1" smtClean="0"/>
              <a:t>Rectangle.prototype.color</a:t>
            </a:r>
            <a:r>
              <a:rPr lang="de-DE" dirty="0" smtClean="0"/>
              <a:t> </a:t>
            </a:r>
            <a:r>
              <a:rPr lang="de-DE" dirty="0"/>
              <a:t>= "</a:t>
            </a:r>
            <a:r>
              <a:rPr lang="de-DE" dirty="0" err="1"/>
              <a:t>blue</a:t>
            </a:r>
            <a:r>
              <a:rPr lang="de-DE" dirty="0"/>
              <a:t>";</a:t>
            </a:r>
          </a:p>
          <a:p>
            <a:r>
              <a:rPr lang="de-DE" dirty="0" err="1"/>
              <a:t>firstRectangle.color</a:t>
            </a:r>
            <a:r>
              <a:rPr lang="de-DE" dirty="0"/>
              <a:t>; // </a:t>
            </a:r>
            <a:r>
              <a:rPr lang="de-DE" dirty="0" err="1"/>
              <a:t>blue</a:t>
            </a:r>
            <a:r>
              <a:rPr lang="de-DE" dirty="0"/>
              <a:t> </a:t>
            </a:r>
            <a:endParaRPr lang="de-DE" dirty="0" smtClean="0"/>
          </a:p>
          <a:p>
            <a:r>
              <a:rPr lang="de-DE" dirty="0" err="1" smtClean="0"/>
              <a:t>firstRectangle.hasOwnProperty</a:t>
            </a:r>
            <a:r>
              <a:rPr lang="de-DE" dirty="0" smtClean="0"/>
              <a:t>(</a:t>
            </a:r>
            <a:r>
              <a:rPr lang="de-DE" dirty="0"/>
              <a:t>"</a:t>
            </a:r>
            <a:r>
              <a:rPr lang="de-DE" dirty="0" err="1" smtClean="0"/>
              <a:t>color</a:t>
            </a:r>
            <a:r>
              <a:rPr lang="de-DE" dirty="0"/>
              <a:t>"</a:t>
            </a:r>
            <a:r>
              <a:rPr lang="de-DE" dirty="0" smtClean="0"/>
              <a:t>); // false</a:t>
            </a:r>
            <a:endParaRPr lang="de-DE" dirty="0"/>
          </a:p>
          <a:p>
            <a:endParaRPr lang="de-DE" dirty="0"/>
          </a:p>
        </p:txBody>
      </p:sp>
      <p:sp>
        <p:nvSpPr>
          <p:cNvPr id="3" name="Titel 2"/>
          <p:cNvSpPr>
            <a:spLocks noGrp="1"/>
          </p:cNvSpPr>
          <p:nvPr>
            <p:ph type="title"/>
          </p:nvPr>
        </p:nvSpPr>
        <p:spPr/>
        <p:txBody>
          <a:bodyPr/>
          <a:lstStyle/>
          <a:p>
            <a:r>
              <a:rPr lang="de-DE" dirty="0" smtClean="0"/>
              <a:t>Reflexion</a:t>
            </a:r>
            <a:endParaRPr lang="de-DE" dirty="0"/>
          </a:p>
        </p:txBody>
      </p:sp>
    </p:spTree>
    <p:extLst>
      <p:ext uri="{BB962C8B-B14F-4D97-AF65-F5344CB8AC3E}">
        <p14:creationId xmlns:p14="http://schemas.microsoft.com/office/powerpoint/2010/main" val="2101860703"/>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Rectangle.prototype.color</a:t>
            </a:r>
            <a:r>
              <a:rPr lang="de-DE" dirty="0"/>
              <a:t> = "</a:t>
            </a:r>
            <a:r>
              <a:rPr lang="de-DE" dirty="0" err="1" smtClean="0"/>
              <a:t>blue</a:t>
            </a:r>
            <a:r>
              <a:rPr lang="de-DE" dirty="0" smtClean="0"/>
              <a:t>“;</a:t>
            </a:r>
          </a:p>
          <a:p>
            <a:r>
              <a:rPr lang="de-DE" dirty="0" err="1"/>
              <a:t>firstRectangle.color</a:t>
            </a:r>
            <a:r>
              <a:rPr lang="de-DE" dirty="0"/>
              <a:t> = "</a:t>
            </a:r>
            <a:r>
              <a:rPr lang="de-DE" dirty="0" err="1" smtClean="0"/>
              <a:t>red</a:t>
            </a:r>
            <a:r>
              <a:rPr lang="de-DE" dirty="0" smtClean="0"/>
              <a:t>“;</a:t>
            </a:r>
          </a:p>
          <a:p>
            <a:r>
              <a:rPr lang="de-DE" dirty="0" err="1" smtClean="0"/>
              <a:t>firstRectangle.color</a:t>
            </a:r>
            <a:r>
              <a:rPr lang="de-DE" dirty="0" smtClean="0"/>
              <a:t>; // </a:t>
            </a:r>
            <a:r>
              <a:rPr lang="de-DE" dirty="0" err="1" smtClean="0"/>
              <a:t>red</a:t>
            </a:r>
            <a:r>
              <a:rPr lang="de-DE" dirty="0" smtClean="0"/>
              <a:t> </a:t>
            </a:r>
            <a:endParaRPr lang="de-DE" dirty="0"/>
          </a:p>
          <a:p>
            <a:endParaRPr lang="de-DE" dirty="0"/>
          </a:p>
          <a:p>
            <a:r>
              <a:rPr lang="de-DE" dirty="0" err="1"/>
              <a:t>delete</a:t>
            </a:r>
            <a:r>
              <a:rPr lang="de-DE" dirty="0"/>
              <a:t> </a:t>
            </a:r>
            <a:r>
              <a:rPr lang="de-DE" dirty="0" err="1" smtClean="0"/>
              <a:t>firstRectangle.color</a:t>
            </a:r>
            <a:r>
              <a:rPr lang="de-DE" dirty="0" smtClean="0"/>
              <a:t>; // true</a:t>
            </a:r>
          </a:p>
          <a:p>
            <a:r>
              <a:rPr lang="de-DE" dirty="0" err="1" smtClean="0"/>
              <a:t>firstRectangle.color</a:t>
            </a:r>
            <a:r>
              <a:rPr lang="de-DE" dirty="0" smtClean="0"/>
              <a:t>; // </a:t>
            </a:r>
            <a:r>
              <a:rPr lang="de-DE" dirty="0" err="1" smtClean="0"/>
              <a:t>blue</a:t>
            </a:r>
            <a:endParaRPr lang="de-DE" dirty="0" smtClean="0"/>
          </a:p>
          <a:p>
            <a:endParaRPr lang="de-DE" dirty="0"/>
          </a:p>
          <a:p>
            <a:endParaRPr lang="de-DE" dirty="0" err="1" smtClean="0"/>
          </a:p>
        </p:txBody>
      </p:sp>
      <p:sp>
        <p:nvSpPr>
          <p:cNvPr id="3" name="Titel 2"/>
          <p:cNvSpPr>
            <a:spLocks noGrp="1"/>
          </p:cNvSpPr>
          <p:nvPr>
            <p:ph type="title"/>
          </p:nvPr>
        </p:nvSpPr>
        <p:spPr/>
        <p:txBody>
          <a:bodyPr/>
          <a:lstStyle/>
          <a:p>
            <a:r>
              <a:rPr lang="de-DE" dirty="0" smtClean="0"/>
              <a:t>Eigenschaften löschen, </a:t>
            </a:r>
            <a:r>
              <a:rPr lang="de-DE" dirty="0" err="1" smtClean="0"/>
              <a:t>Chaining</a:t>
            </a:r>
            <a:endParaRPr lang="de-DE" dirty="0"/>
          </a:p>
        </p:txBody>
      </p:sp>
    </p:spTree>
    <p:extLst>
      <p:ext uri="{BB962C8B-B14F-4D97-AF65-F5344CB8AC3E}">
        <p14:creationId xmlns:p14="http://schemas.microsoft.com/office/powerpoint/2010/main" val="2164186832"/>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 Konstruktor-Referenz</a:t>
            </a:r>
          </a:p>
          <a:p>
            <a:r>
              <a:rPr lang="de-DE" dirty="0" err="1" smtClean="0"/>
              <a:t>var</a:t>
            </a:r>
            <a:r>
              <a:rPr lang="de-DE" dirty="0" smtClean="0"/>
              <a:t> </a:t>
            </a:r>
            <a:r>
              <a:rPr lang="de-DE" dirty="0" err="1"/>
              <a:t>firstRectangle</a:t>
            </a:r>
            <a:r>
              <a:rPr lang="de-DE" dirty="0"/>
              <a:t> = </a:t>
            </a:r>
            <a:r>
              <a:rPr lang="de-DE" dirty="0" err="1"/>
              <a:t>new</a:t>
            </a:r>
            <a:r>
              <a:rPr lang="de-DE" dirty="0"/>
              <a:t> </a:t>
            </a:r>
            <a:r>
              <a:rPr lang="de-DE" dirty="0" err="1"/>
              <a:t>Rectangle</a:t>
            </a:r>
            <a:r>
              <a:rPr lang="de-DE" dirty="0"/>
              <a:t>(4, 4)</a:t>
            </a:r>
            <a:r>
              <a:rPr lang="de-DE" dirty="0" smtClean="0"/>
              <a:t>;</a:t>
            </a:r>
          </a:p>
          <a:p>
            <a:r>
              <a:rPr lang="de-DE" dirty="0" err="1" smtClean="0"/>
              <a:t>firstRectangle.constructor.name</a:t>
            </a:r>
            <a:r>
              <a:rPr lang="de-DE" dirty="0" smtClean="0"/>
              <a:t>; // </a:t>
            </a:r>
            <a:r>
              <a:rPr lang="de-DE" dirty="0" err="1" smtClean="0"/>
              <a:t>Rectangle</a:t>
            </a:r>
            <a:endParaRPr lang="de-DE" dirty="0"/>
          </a:p>
          <a:p>
            <a:endParaRPr lang="de-DE" dirty="0" smtClean="0"/>
          </a:p>
        </p:txBody>
      </p:sp>
      <p:sp>
        <p:nvSpPr>
          <p:cNvPr id="3" name="Titel 2"/>
          <p:cNvSpPr>
            <a:spLocks noGrp="1"/>
          </p:cNvSpPr>
          <p:nvPr>
            <p:ph type="title"/>
          </p:nvPr>
        </p:nvSpPr>
        <p:spPr/>
        <p:txBody>
          <a:bodyPr/>
          <a:lstStyle/>
          <a:p>
            <a:r>
              <a:rPr lang="de-DE" dirty="0" smtClean="0"/>
              <a:t>Konstruktor- &amp; </a:t>
            </a:r>
            <a:r>
              <a:rPr lang="de-DE" dirty="0" err="1" smtClean="0"/>
              <a:t>Protoype</a:t>
            </a:r>
            <a:r>
              <a:rPr lang="de-DE" dirty="0" smtClean="0"/>
              <a:t>-Referenz</a:t>
            </a:r>
            <a:endParaRPr lang="de-DE" dirty="0"/>
          </a:p>
        </p:txBody>
      </p:sp>
    </p:spTree>
    <p:extLst>
      <p:ext uri="{BB962C8B-B14F-4D97-AF65-F5344CB8AC3E}">
        <p14:creationId xmlns:p14="http://schemas.microsoft.com/office/powerpoint/2010/main" val="33328578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Inhaltsplatzhalter 5"/>
          <p:cNvGraphicFramePr>
            <a:graphicFrameLocks noGrp="1"/>
          </p:cNvGraphicFramePr>
          <p:nvPr>
            <p:ph idx="1"/>
            <p:extLst>
              <p:ext uri="{D42A27DB-BD31-4B8C-83A1-F6EECF244321}">
                <p14:modId xmlns:p14="http://schemas.microsoft.com/office/powerpoint/2010/main" val="309261132"/>
              </p:ext>
            </p:extLst>
          </p:nvPr>
        </p:nvGraphicFramePr>
        <p:xfrm>
          <a:off x="252413" y="1600200"/>
          <a:ext cx="8496300" cy="2966720"/>
        </p:xfrm>
        <a:graphic>
          <a:graphicData uri="http://schemas.openxmlformats.org/drawingml/2006/table">
            <a:tbl>
              <a:tblPr firstRow="1" bandRow="1">
                <a:tableStyleId>{69C7853C-536D-4A76-A0AE-DD22124D55A5}</a:tableStyleId>
              </a:tblPr>
              <a:tblGrid>
                <a:gridCol w="2832100"/>
                <a:gridCol w="2832100"/>
                <a:gridCol w="2832100"/>
              </a:tblGrid>
              <a:tr h="370840">
                <a:tc>
                  <a:txBody>
                    <a:bodyPr/>
                    <a:lstStyle/>
                    <a:p>
                      <a:pPr>
                        <a:lnSpc>
                          <a:spcPts val="1000"/>
                        </a:lnSpc>
                        <a:spcBef>
                          <a:spcPts val="200"/>
                        </a:spcBef>
                        <a:spcAft>
                          <a:spcPts val="200"/>
                        </a:spcAft>
                      </a:pPr>
                      <a:r>
                        <a:rPr lang="de-DE" sz="1500" b="1" dirty="0">
                          <a:effectLst/>
                          <a:latin typeface="Myriad Pro"/>
                          <a:ea typeface="Times New Roman"/>
                          <a:cs typeface="Times New Roman"/>
                        </a:rPr>
                        <a:t>variable</a:t>
                      </a:r>
                    </a:p>
                  </a:txBody>
                  <a:tcPr marL="50592" marR="50592" marT="50800" marB="50800"/>
                </a:tc>
                <a:tc>
                  <a:txBody>
                    <a:bodyPr/>
                    <a:lstStyle/>
                    <a:p>
                      <a:pPr>
                        <a:lnSpc>
                          <a:spcPts val="1000"/>
                        </a:lnSpc>
                        <a:spcBef>
                          <a:spcPts val="200"/>
                        </a:spcBef>
                        <a:spcAft>
                          <a:spcPts val="200"/>
                        </a:spcAft>
                      </a:pPr>
                      <a:r>
                        <a:rPr lang="de-DE" sz="1500" b="1">
                          <a:effectLst/>
                          <a:latin typeface="Myriad Pro"/>
                          <a:ea typeface="Times New Roman"/>
                          <a:cs typeface="Times New Roman"/>
                        </a:rPr>
                        <a:t>Variable.constructor.name</a:t>
                      </a:r>
                    </a:p>
                  </a:txBody>
                  <a:tcPr marL="50592" marR="50592" marT="50800" marB="50800"/>
                </a:tc>
                <a:tc>
                  <a:txBody>
                    <a:bodyPr/>
                    <a:lstStyle/>
                    <a:p>
                      <a:pPr>
                        <a:lnSpc>
                          <a:spcPts val="1000"/>
                        </a:lnSpc>
                        <a:spcBef>
                          <a:spcPts val="200"/>
                        </a:spcBef>
                        <a:spcAft>
                          <a:spcPts val="200"/>
                        </a:spcAft>
                      </a:pPr>
                      <a:r>
                        <a:rPr lang="de-DE" sz="1500" b="1">
                          <a:effectLst/>
                          <a:latin typeface="Myriad Pro"/>
                          <a:ea typeface="Times New Roman"/>
                          <a:cs typeface="Times New Roman"/>
                        </a:rPr>
                        <a:t>typeof variable</a:t>
                      </a:r>
                    </a:p>
                  </a:txBody>
                  <a:tcPr marL="50592" marR="50592" marT="50800" marB="50800"/>
                </a:tc>
              </a:tr>
              <a:tr h="370840">
                <a:tc>
                  <a:txBody>
                    <a:bodyPr/>
                    <a:lstStyle/>
                    <a:p>
                      <a:pPr>
                        <a:lnSpc>
                          <a:spcPts val="1000"/>
                        </a:lnSpc>
                        <a:spcBef>
                          <a:spcPts val="200"/>
                        </a:spcBef>
                        <a:spcAft>
                          <a:spcPts val="200"/>
                        </a:spcAft>
                      </a:pPr>
                      <a:r>
                        <a:rPr lang="de-DE" sz="1500">
                          <a:effectLst/>
                          <a:latin typeface="Myriad Pro"/>
                          <a:ea typeface="Times New Roman"/>
                          <a:cs typeface="Times New Roman"/>
                        </a:rPr>
                        <a:t>„hello“</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String</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string</a:t>
                      </a:r>
                    </a:p>
                  </a:txBody>
                  <a:tcPr marL="50592" marR="50592" marT="50800" marB="50800"/>
                </a:tc>
              </a:tr>
              <a:tr h="370840">
                <a:tc>
                  <a:txBody>
                    <a:bodyPr/>
                    <a:lstStyle/>
                    <a:p>
                      <a:pPr>
                        <a:lnSpc>
                          <a:spcPts val="1000"/>
                        </a:lnSpc>
                        <a:spcBef>
                          <a:spcPts val="200"/>
                        </a:spcBef>
                        <a:spcAft>
                          <a:spcPts val="200"/>
                        </a:spcAft>
                      </a:pPr>
                      <a:r>
                        <a:rPr lang="de-DE" sz="1500">
                          <a:effectLst/>
                          <a:latin typeface="Myriad Pro"/>
                          <a:ea typeface="Times New Roman"/>
                          <a:cs typeface="Times New Roman"/>
                        </a:rPr>
                        <a:t>42</a:t>
                      </a:r>
                    </a:p>
                  </a:txBody>
                  <a:tcPr marL="50592" marR="50592" marT="50800" marB="50800"/>
                </a:tc>
                <a:tc>
                  <a:txBody>
                    <a:bodyPr/>
                    <a:lstStyle/>
                    <a:p>
                      <a:pPr>
                        <a:lnSpc>
                          <a:spcPts val="1000"/>
                        </a:lnSpc>
                        <a:spcBef>
                          <a:spcPts val="200"/>
                        </a:spcBef>
                        <a:spcAft>
                          <a:spcPts val="200"/>
                        </a:spcAft>
                      </a:pPr>
                      <a:r>
                        <a:rPr lang="de-DE" sz="1500" dirty="0">
                          <a:effectLst/>
                          <a:latin typeface="Myriad Pro"/>
                          <a:ea typeface="Times New Roman"/>
                          <a:cs typeface="Times New Roman"/>
                        </a:rPr>
                        <a:t>Number</a:t>
                      </a:r>
                    </a:p>
                  </a:txBody>
                  <a:tcPr marL="50592" marR="50592" marT="50800" marB="50800"/>
                </a:tc>
                <a:tc>
                  <a:txBody>
                    <a:bodyPr/>
                    <a:lstStyle/>
                    <a:p>
                      <a:pPr>
                        <a:lnSpc>
                          <a:spcPts val="1000"/>
                        </a:lnSpc>
                        <a:spcBef>
                          <a:spcPts val="200"/>
                        </a:spcBef>
                        <a:spcAft>
                          <a:spcPts val="200"/>
                        </a:spcAft>
                      </a:pPr>
                      <a:r>
                        <a:rPr lang="de-DE" sz="1500" dirty="0" err="1">
                          <a:effectLst/>
                          <a:latin typeface="Myriad Pro"/>
                          <a:ea typeface="Times New Roman"/>
                          <a:cs typeface="Times New Roman"/>
                        </a:rPr>
                        <a:t>number</a:t>
                      </a:r>
                      <a:endParaRPr lang="de-DE" sz="1500" dirty="0">
                        <a:effectLst/>
                        <a:latin typeface="Myriad Pro"/>
                        <a:ea typeface="Times New Roman"/>
                        <a:cs typeface="Times New Roman"/>
                      </a:endParaRPr>
                    </a:p>
                  </a:txBody>
                  <a:tcPr marL="50592" marR="50592" marT="50800" marB="50800"/>
                </a:tc>
              </a:tr>
              <a:tr h="370840">
                <a:tc>
                  <a:txBody>
                    <a:bodyPr/>
                    <a:lstStyle/>
                    <a:p>
                      <a:pPr>
                        <a:lnSpc>
                          <a:spcPts val="1000"/>
                        </a:lnSpc>
                        <a:spcBef>
                          <a:spcPts val="200"/>
                        </a:spcBef>
                        <a:spcAft>
                          <a:spcPts val="200"/>
                        </a:spcAft>
                      </a:pPr>
                      <a:r>
                        <a:rPr lang="de-DE" sz="1500">
                          <a:effectLst/>
                          <a:latin typeface="Myriad Pro"/>
                          <a:ea typeface="Times New Roman"/>
                          <a:cs typeface="Times New Roman"/>
                        </a:rPr>
                        <a:t>true</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Boolean</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boolean</a:t>
                      </a:r>
                    </a:p>
                  </a:txBody>
                  <a:tcPr marL="50592" marR="50592" marT="50800" marB="50800"/>
                </a:tc>
              </a:tr>
              <a:tr h="370840">
                <a:tc>
                  <a:txBody>
                    <a:bodyPr/>
                    <a:lstStyle/>
                    <a:p>
                      <a:pPr>
                        <a:lnSpc>
                          <a:spcPts val="1000"/>
                        </a:lnSpc>
                        <a:spcBef>
                          <a:spcPts val="200"/>
                        </a:spcBef>
                        <a:spcAft>
                          <a:spcPts val="200"/>
                        </a:spcAft>
                      </a:pPr>
                      <a:r>
                        <a:rPr lang="de-DE" sz="1500">
                          <a:effectLst/>
                          <a:latin typeface="Myriad Pro"/>
                          <a:ea typeface="Times New Roman"/>
                          <a:cs typeface="Times New Roman"/>
                        </a:rPr>
                        <a:t>{hello: „world“}</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Object</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object</a:t>
                      </a:r>
                    </a:p>
                  </a:txBody>
                  <a:tcPr marL="50592" marR="50592" marT="50800" marB="50800"/>
                </a:tc>
              </a:tr>
              <a:tr h="370840">
                <a:tc>
                  <a:txBody>
                    <a:bodyPr/>
                    <a:lstStyle/>
                    <a:p>
                      <a:pPr>
                        <a:lnSpc>
                          <a:spcPts val="1000"/>
                        </a:lnSpc>
                        <a:spcBef>
                          <a:spcPts val="200"/>
                        </a:spcBef>
                        <a:spcAft>
                          <a:spcPts val="200"/>
                        </a:spcAft>
                      </a:pPr>
                      <a:r>
                        <a:rPr lang="de-DE" sz="1500">
                          <a:effectLst/>
                          <a:latin typeface="Myriad Pro"/>
                          <a:ea typeface="Times New Roman"/>
                          <a:cs typeface="Times New Roman"/>
                        </a:rPr>
                        <a:t>[„eins“, „zwei“]</a:t>
                      </a:r>
                    </a:p>
                  </a:txBody>
                  <a:tcPr marL="50592" marR="50592" marT="50800" marB="50800"/>
                </a:tc>
                <a:tc>
                  <a:txBody>
                    <a:bodyPr/>
                    <a:lstStyle/>
                    <a:p>
                      <a:pPr>
                        <a:lnSpc>
                          <a:spcPts val="1000"/>
                        </a:lnSpc>
                        <a:spcBef>
                          <a:spcPts val="200"/>
                        </a:spcBef>
                        <a:spcAft>
                          <a:spcPts val="200"/>
                        </a:spcAft>
                      </a:pPr>
                      <a:r>
                        <a:rPr lang="de-DE" sz="1500" dirty="0">
                          <a:effectLst/>
                          <a:latin typeface="Myriad Pro"/>
                          <a:ea typeface="Times New Roman"/>
                          <a:cs typeface="Times New Roman"/>
                        </a:rPr>
                        <a:t>Array</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object</a:t>
                      </a:r>
                    </a:p>
                  </a:txBody>
                  <a:tcPr marL="50592" marR="50592" marT="50800" marB="50800"/>
                </a:tc>
              </a:tr>
              <a:tr h="370840">
                <a:tc>
                  <a:txBody>
                    <a:bodyPr/>
                    <a:lstStyle/>
                    <a:p>
                      <a:pPr>
                        <a:lnSpc>
                          <a:spcPts val="1000"/>
                        </a:lnSpc>
                        <a:spcBef>
                          <a:spcPts val="200"/>
                        </a:spcBef>
                        <a:spcAft>
                          <a:spcPts val="200"/>
                        </a:spcAft>
                      </a:pPr>
                      <a:r>
                        <a:rPr lang="de-DE" sz="1500" dirty="0" err="1" smtClean="0">
                          <a:effectLst/>
                          <a:latin typeface="Myriad Pro"/>
                          <a:ea typeface="Times New Roman"/>
                          <a:cs typeface="Times New Roman"/>
                        </a:rPr>
                        <a:t>function</a:t>
                      </a:r>
                      <a:r>
                        <a:rPr lang="de-DE" sz="1500" dirty="0" smtClean="0">
                          <a:effectLst/>
                          <a:latin typeface="Myriad Pro"/>
                          <a:ea typeface="Times New Roman"/>
                          <a:cs typeface="Times New Roman"/>
                        </a:rPr>
                        <a:t> </a:t>
                      </a:r>
                      <a:r>
                        <a:rPr lang="de-DE" sz="1500" dirty="0">
                          <a:effectLst/>
                          <a:latin typeface="Myriad Pro"/>
                          <a:ea typeface="Times New Roman"/>
                          <a:cs typeface="Times New Roman"/>
                        </a:rPr>
                        <a:t>() {}</a:t>
                      </a:r>
                    </a:p>
                  </a:txBody>
                  <a:tcPr marL="50592" marR="50592" marT="50800" marB="50800"/>
                </a:tc>
                <a:tc>
                  <a:txBody>
                    <a:bodyPr/>
                    <a:lstStyle/>
                    <a:p>
                      <a:pPr>
                        <a:lnSpc>
                          <a:spcPts val="1000"/>
                        </a:lnSpc>
                        <a:spcBef>
                          <a:spcPts val="200"/>
                        </a:spcBef>
                        <a:spcAft>
                          <a:spcPts val="200"/>
                        </a:spcAft>
                      </a:pPr>
                      <a:r>
                        <a:rPr lang="de-DE" sz="1500" dirty="0" err="1">
                          <a:effectLst/>
                          <a:latin typeface="Myriad Pro"/>
                          <a:ea typeface="Times New Roman"/>
                          <a:cs typeface="Times New Roman"/>
                        </a:rPr>
                        <a:t>Function</a:t>
                      </a:r>
                      <a:endParaRPr lang="de-DE" sz="1500" dirty="0">
                        <a:effectLst/>
                        <a:latin typeface="Myriad Pro"/>
                        <a:ea typeface="Times New Roman"/>
                        <a:cs typeface="Times New Roman"/>
                      </a:endParaRPr>
                    </a:p>
                  </a:txBody>
                  <a:tcPr marL="50592" marR="50592" marT="50800" marB="50800"/>
                </a:tc>
                <a:tc>
                  <a:txBody>
                    <a:bodyPr/>
                    <a:lstStyle/>
                    <a:p>
                      <a:pPr>
                        <a:lnSpc>
                          <a:spcPts val="1000"/>
                        </a:lnSpc>
                        <a:spcBef>
                          <a:spcPts val="200"/>
                        </a:spcBef>
                        <a:spcAft>
                          <a:spcPts val="200"/>
                        </a:spcAft>
                      </a:pPr>
                      <a:r>
                        <a:rPr lang="de-DE" sz="1500" dirty="0" err="1">
                          <a:effectLst/>
                          <a:latin typeface="Myriad Pro"/>
                          <a:ea typeface="Times New Roman"/>
                          <a:cs typeface="Times New Roman"/>
                        </a:rPr>
                        <a:t>function</a:t>
                      </a:r>
                      <a:endParaRPr lang="de-DE" sz="1500" dirty="0">
                        <a:effectLst/>
                        <a:latin typeface="Myriad Pro"/>
                        <a:ea typeface="Times New Roman"/>
                        <a:cs typeface="Times New Roman"/>
                      </a:endParaRPr>
                    </a:p>
                  </a:txBody>
                  <a:tcPr marL="50592" marR="50592" marT="50800" marB="50800"/>
                </a:tc>
              </a:tr>
              <a:tr h="370840">
                <a:tc>
                  <a:txBody>
                    <a:bodyPr/>
                    <a:lstStyle/>
                    <a:p>
                      <a:pPr>
                        <a:lnSpc>
                          <a:spcPts val="1000"/>
                        </a:lnSpc>
                        <a:spcBef>
                          <a:spcPts val="200"/>
                        </a:spcBef>
                        <a:spcAft>
                          <a:spcPts val="200"/>
                        </a:spcAft>
                      </a:pPr>
                      <a:r>
                        <a:rPr lang="de-DE" sz="1500">
                          <a:effectLst/>
                          <a:latin typeface="Myriad Pro"/>
                          <a:ea typeface="Times New Roman"/>
                          <a:cs typeface="Times New Roman"/>
                        </a:rPr>
                        <a:t>new Rectangle()</a:t>
                      </a:r>
                    </a:p>
                  </a:txBody>
                  <a:tcPr marL="50592" marR="50592" marT="50800" marB="50800"/>
                </a:tc>
                <a:tc>
                  <a:txBody>
                    <a:bodyPr/>
                    <a:lstStyle/>
                    <a:p>
                      <a:pPr>
                        <a:lnSpc>
                          <a:spcPts val="1000"/>
                        </a:lnSpc>
                        <a:spcBef>
                          <a:spcPts val="200"/>
                        </a:spcBef>
                        <a:spcAft>
                          <a:spcPts val="200"/>
                        </a:spcAft>
                      </a:pPr>
                      <a:r>
                        <a:rPr lang="de-DE" sz="1500">
                          <a:effectLst/>
                          <a:latin typeface="Myriad Pro"/>
                          <a:ea typeface="Times New Roman"/>
                          <a:cs typeface="Times New Roman"/>
                        </a:rPr>
                        <a:t>Rectangle</a:t>
                      </a:r>
                    </a:p>
                  </a:txBody>
                  <a:tcPr marL="50592" marR="50592" marT="50800" marB="50800"/>
                </a:tc>
                <a:tc>
                  <a:txBody>
                    <a:bodyPr/>
                    <a:lstStyle/>
                    <a:p>
                      <a:pPr>
                        <a:lnSpc>
                          <a:spcPts val="1000"/>
                        </a:lnSpc>
                        <a:spcBef>
                          <a:spcPts val="200"/>
                        </a:spcBef>
                        <a:spcAft>
                          <a:spcPts val="200"/>
                        </a:spcAft>
                      </a:pPr>
                      <a:r>
                        <a:rPr lang="de-DE" sz="1500" dirty="0" err="1">
                          <a:effectLst/>
                          <a:latin typeface="Myriad Pro"/>
                          <a:ea typeface="Times New Roman"/>
                          <a:cs typeface="Times New Roman"/>
                        </a:rPr>
                        <a:t>object</a:t>
                      </a:r>
                      <a:endParaRPr lang="de-DE" sz="1500" dirty="0">
                        <a:effectLst/>
                        <a:latin typeface="Myriad Pro"/>
                        <a:ea typeface="Times New Roman"/>
                        <a:cs typeface="Times New Roman"/>
                      </a:endParaRPr>
                    </a:p>
                  </a:txBody>
                  <a:tcPr marL="50592" marR="50592" marT="50800" marB="50800"/>
                </a:tc>
              </a:tr>
            </a:tbl>
          </a:graphicData>
        </a:graphic>
      </p:graphicFrame>
      <p:sp>
        <p:nvSpPr>
          <p:cNvPr id="4" name="Titel 3"/>
          <p:cNvSpPr>
            <a:spLocks noGrp="1"/>
          </p:cNvSpPr>
          <p:nvPr>
            <p:ph type="title"/>
          </p:nvPr>
        </p:nvSpPr>
        <p:spPr/>
        <p:txBody>
          <a:bodyPr/>
          <a:lstStyle/>
          <a:p>
            <a:r>
              <a:rPr lang="de-DE" dirty="0" err="1" smtClean="0"/>
              <a:t>Typeof</a:t>
            </a:r>
            <a:r>
              <a:rPr lang="de-DE" dirty="0"/>
              <a:t> </a:t>
            </a:r>
            <a:r>
              <a:rPr lang="de-DE" dirty="0" smtClean="0"/>
              <a:t>und </a:t>
            </a:r>
            <a:r>
              <a:rPr lang="de-DE" dirty="0" err="1" smtClean="0"/>
              <a:t>Constructor.name</a:t>
            </a:r>
            <a:endParaRPr lang="de-DE" dirty="0"/>
          </a:p>
        </p:txBody>
      </p:sp>
    </p:spTree>
    <p:extLst>
      <p:ext uri="{BB962C8B-B14F-4D97-AF65-F5344CB8AC3E}">
        <p14:creationId xmlns:p14="http://schemas.microsoft.com/office/powerpoint/2010/main" val="13880121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smtClean="0">
                <a:solidFill>
                  <a:srgbClr val="FFFFFF"/>
                </a:solidFill>
              </a:rPr>
              <a:t>Erstelle einen Konstruktor für ein Objekt </a:t>
            </a:r>
            <a:r>
              <a:rPr lang="de-DE" dirty="0">
                <a:solidFill>
                  <a:srgbClr val="FFFFFF"/>
                </a:solidFill>
              </a:rPr>
              <a:t>vom Typ </a:t>
            </a:r>
            <a:r>
              <a:rPr lang="de-DE" dirty="0" smtClean="0">
                <a:solidFill>
                  <a:srgbClr val="FFFFFF"/>
                </a:solidFill>
                <a:latin typeface="Consolas"/>
                <a:cs typeface="Consolas"/>
              </a:rPr>
              <a:t>Task</a:t>
            </a:r>
            <a:r>
              <a:rPr lang="de-DE" dirty="0" smtClean="0">
                <a:solidFill>
                  <a:srgbClr val="FFFFFF"/>
                </a:solidFill>
              </a:rPr>
              <a:t>.</a:t>
            </a:r>
            <a:endParaRPr lang="de-DE" dirty="0">
              <a:solidFill>
                <a:srgbClr val="FFFFFF"/>
              </a:solidFill>
            </a:endParaRPr>
          </a:p>
          <a:p>
            <a:pPr marL="0" indent="0">
              <a:buNone/>
            </a:pPr>
            <a:r>
              <a:rPr lang="de-DE" dirty="0" smtClean="0">
                <a:solidFill>
                  <a:srgbClr val="FFFFFF"/>
                </a:solidFill>
              </a:rPr>
              <a:t>Erstelle einen Konstruktor für Liste von Tasks, genannt </a:t>
            </a:r>
            <a:r>
              <a:rPr lang="de-DE" dirty="0" err="1" smtClean="0">
                <a:solidFill>
                  <a:srgbClr val="FFFFFF"/>
                </a:solidFill>
                <a:latin typeface="Consolas"/>
                <a:cs typeface="Consolas"/>
              </a:rPr>
              <a:t>TaskList</a:t>
            </a:r>
            <a:r>
              <a:rPr lang="de-DE" dirty="0" smtClean="0">
                <a:solidFill>
                  <a:srgbClr val="FFFFFF"/>
                </a:solidFill>
              </a:rPr>
              <a:t>.</a:t>
            </a:r>
            <a:endParaRPr lang="de-DE" dirty="0">
              <a:solidFill>
                <a:srgbClr val="FFFFFF"/>
              </a:solidFill>
            </a:endParaRPr>
          </a:p>
          <a:p>
            <a:pPr marL="0" indent="0">
              <a:buNone/>
            </a:pPr>
            <a:r>
              <a:rPr lang="de-DE" dirty="0" smtClean="0">
                <a:solidFill>
                  <a:srgbClr val="FFFFFF"/>
                </a:solidFill>
              </a:rPr>
              <a:t>Sortiere diese </a:t>
            </a:r>
            <a:r>
              <a:rPr lang="de-DE" dirty="0">
                <a:solidFill>
                  <a:srgbClr val="FFFFFF"/>
                </a:solidFill>
              </a:rPr>
              <a:t>Liste </a:t>
            </a:r>
            <a:r>
              <a:rPr lang="de-DE" dirty="0" smtClean="0">
                <a:solidFill>
                  <a:srgbClr val="FFFFFF"/>
                </a:solidFill>
              </a:rPr>
              <a:t>über eine Methode </a:t>
            </a:r>
            <a:r>
              <a:rPr lang="de-DE" dirty="0" err="1" smtClean="0">
                <a:solidFill>
                  <a:srgbClr val="FFFFFF"/>
                </a:solidFill>
                <a:latin typeface="Consolas"/>
                <a:cs typeface="Consolas"/>
              </a:rPr>
              <a:t>sort</a:t>
            </a:r>
            <a:r>
              <a:rPr lang="de-DE" dirty="0" smtClean="0">
                <a:solidFill>
                  <a:srgbClr val="FFFFFF"/>
                </a:solidFill>
              </a:rPr>
              <a:t>.</a:t>
            </a:r>
          </a:p>
          <a:p>
            <a:pPr marL="0" indent="0">
              <a:buNone/>
            </a:pPr>
            <a:endParaRPr lang="de-DE" dirty="0" smtClean="0">
              <a:solidFill>
                <a:srgbClr val="FFFFFF"/>
              </a:solidFill>
            </a:endParaRPr>
          </a:p>
          <a:p>
            <a:pPr marL="0" indent="0">
              <a:buNone/>
            </a:pPr>
            <a:r>
              <a:rPr lang="de-DE" dirty="0" smtClean="0">
                <a:solidFill>
                  <a:srgbClr val="FFFFFF"/>
                </a:solidFill>
              </a:rPr>
              <a:t>Pro-Tipp: Es ist leichter, dies „testgetrieben“ zu entwickeln ;-)</a:t>
            </a:r>
            <a:endParaRPr lang="de-DE" dirty="0">
              <a:solidFill>
                <a:srgbClr val="FFFFFF"/>
              </a:solidFill>
            </a:endParaRPr>
          </a:p>
          <a:p>
            <a:pPr marL="0" indent="0">
              <a:buNone/>
            </a:pPr>
            <a:endParaRPr lang="de-DE" dirty="0">
              <a:solidFill>
                <a:srgbClr val="FFFFFF"/>
              </a:solidFill>
            </a:endParaRPr>
          </a:p>
          <a:p>
            <a:pPr marL="0" indent="0">
              <a:buNone/>
            </a:pPr>
            <a:endParaRPr lang="de-DE" dirty="0" smtClean="0">
              <a:solidFill>
                <a:srgbClr val="FFFFFF"/>
              </a:solidFill>
              <a:latin typeface="Consolas"/>
              <a:cs typeface="Consolas"/>
            </a:endParaRPr>
          </a:p>
        </p:txBody>
      </p:sp>
      <p:sp>
        <p:nvSpPr>
          <p:cNvPr id="3" name="Titel 2"/>
          <p:cNvSpPr>
            <a:spLocks noGrp="1"/>
          </p:cNvSpPr>
          <p:nvPr>
            <p:ph type="title"/>
          </p:nvPr>
        </p:nvSpPr>
        <p:spPr/>
        <p:txBody>
          <a:bodyPr/>
          <a:lstStyle/>
          <a:p>
            <a:r>
              <a:rPr lang="de-DE" dirty="0" smtClean="0">
                <a:solidFill>
                  <a:srgbClr val="FFFFFF"/>
                </a:solidFill>
              </a:rPr>
              <a:t>Übung #6 -  Task und Taskliste</a:t>
            </a:r>
            <a:endParaRPr lang="de-DE" dirty="0">
              <a:solidFill>
                <a:srgbClr val="FFFFFF"/>
              </a:solidFill>
            </a:endParaRPr>
          </a:p>
        </p:txBody>
      </p:sp>
    </p:spTree>
    <p:extLst>
      <p:ext uri="{BB962C8B-B14F-4D97-AF65-F5344CB8AC3E}">
        <p14:creationId xmlns:p14="http://schemas.microsoft.com/office/powerpoint/2010/main" val="1921762453"/>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JS ist </a:t>
            </a:r>
            <a:r>
              <a:rPr lang="de-DE" dirty="0"/>
              <a:t>k</a:t>
            </a:r>
            <a:r>
              <a:rPr lang="de-DE" dirty="0" smtClean="0"/>
              <a:t>eine klassenbasierte Sprache.</a:t>
            </a:r>
          </a:p>
          <a:p>
            <a:pPr marL="0" indent="0">
              <a:buNone/>
            </a:pPr>
            <a:r>
              <a:rPr lang="de-DE" dirty="0" smtClean="0"/>
              <a:t>Aber verschiedene Objekterzeugungsmuster sind anwendbar, um auch „Vererbung“ zu implementieren.</a:t>
            </a:r>
          </a:p>
          <a:p>
            <a:pPr marL="0" indent="0">
              <a:buNone/>
            </a:pPr>
            <a:endParaRPr lang="de-DE" dirty="0" smtClean="0"/>
          </a:p>
        </p:txBody>
      </p:sp>
      <p:sp>
        <p:nvSpPr>
          <p:cNvPr id="3" name="Titel 2"/>
          <p:cNvSpPr>
            <a:spLocks noGrp="1"/>
          </p:cNvSpPr>
          <p:nvPr>
            <p:ph type="title"/>
          </p:nvPr>
        </p:nvSpPr>
        <p:spPr/>
        <p:txBody>
          <a:bodyPr/>
          <a:lstStyle/>
          <a:p>
            <a:r>
              <a:rPr lang="de-DE" dirty="0" smtClean="0"/>
              <a:t>Objekterzeugungsmuster</a:t>
            </a:r>
            <a:endParaRPr lang="de-DE" dirty="0"/>
          </a:p>
        </p:txBody>
      </p:sp>
    </p:spTree>
    <p:extLst>
      <p:ext uri="{BB962C8B-B14F-4D97-AF65-F5344CB8AC3E}">
        <p14:creationId xmlns:p14="http://schemas.microsoft.com/office/powerpoint/2010/main" val="3580678670"/>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dirty="0"/>
              <a:t> destination = destination || {};</a:t>
            </a:r>
          </a:p>
          <a:p>
            <a:r>
              <a:rPr lang="en-US" dirty="0"/>
              <a:t>    for (</a:t>
            </a:r>
            <a:r>
              <a:rPr lang="en-US" dirty="0" err="1"/>
              <a:t>var</a:t>
            </a:r>
            <a:r>
              <a:rPr lang="en-US" dirty="0"/>
              <a:t> </a:t>
            </a:r>
            <a:r>
              <a:rPr lang="en-US" dirty="0" err="1"/>
              <a:t>i</a:t>
            </a:r>
            <a:r>
              <a:rPr lang="en-US" dirty="0"/>
              <a:t> in source) {</a:t>
            </a:r>
          </a:p>
          <a:p>
            <a:r>
              <a:rPr lang="en-US" dirty="0"/>
              <a:t>        if (</a:t>
            </a:r>
            <a:r>
              <a:rPr lang="en-US" dirty="0" err="1"/>
              <a:t>source.hasOwnProperty</a:t>
            </a:r>
            <a:r>
              <a:rPr lang="en-US" dirty="0"/>
              <a:t>(</a:t>
            </a:r>
            <a:r>
              <a:rPr lang="en-US" dirty="0" err="1"/>
              <a:t>i</a:t>
            </a:r>
            <a:r>
              <a:rPr lang="en-US" dirty="0"/>
              <a:t>)) {</a:t>
            </a:r>
          </a:p>
          <a:p>
            <a:r>
              <a:rPr lang="en-US" dirty="0"/>
              <a:t>            destination[</a:t>
            </a:r>
            <a:r>
              <a:rPr lang="en-US" dirty="0" err="1"/>
              <a:t>i</a:t>
            </a:r>
            <a:r>
              <a:rPr lang="en-US" dirty="0"/>
              <a:t>] = source[</a:t>
            </a:r>
            <a:r>
              <a:rPr lang="en-US" dirty="0" err="1"/>
              <a:t>i</a:t>
            </a:r>
            <a:r>
              <a:rPr lang="en-US" dirty="0"/>
              <a:t>];</a:t>
            </a:r>
          </a:p>
          <a:p>
            <a:r>
              <a:rPr lang="en-US" dirty="0"/>
              <a:t>        }</a:t>
            </a:r>
          </a:p>
          <a:p>
            <a:r>
              <a:rPr lang="en-US" dirty="0"/>
              <a:t>        </a:t>
            </a:r>
          </a:p>
          <a:p>
            <a:r>
              <a:rPr lang="en-US" dirty="0"/>
              <a:t>    }</a:t>
            </a:r>
          </a:p>
          <a:p>
            <a:r>
              <a:rPr lang="en-US" dirty="0"/>
              <a:t>    return destination;</a:t>
            </a:r>
          </a:p>
          <a:p>
            <a:r>
              <a:rPr lang="en-US" dirty="0"/>
              <a:t>}</a:t>
            </a:r>
            <a:endParaRPr lang="de-DE" dirty="0"/>
          </a:p>
        </p:txBody>
      </p:sp>
      <p:sp>
        <p:nvSpPr>
          <p:cNvPr id="3" name="Titel 2"/>
          <p:cNvSpPr>
            <a:spLocks noGrp="1"/>
          </p:cNvSpPr>
          <p:nvPr>
            <p:ph type="title"/>
          </p:nvPr>
        </p:nvSpPr>
        <p:spPr/>
        <p:txBody>
          <a:bodyPr/>
          <a:lstStyle/>
          <a:p>
            <a:r>
              <a:rPr lang="de-DE" dirty="0" smtClean="0"/>
              <a:t>„Vererbung“ durch </a:t>
            </a:r>
            <a:r>
              <a:rPr lang="de-DE" dirty="0" smtClean="0"/>
              <a:t>Kopieren</a:t>
            </a:r>
            <a:endParaRPr lang="de-DE" dirty="0"/>
          </a:p>
        </p:txBody>
      </p:sp>
    </p:spTree>
    <p:extLst>
      <p:ext uri="{BB962C8B-B14F-4D97-AF65-F5344CB8AC3E}">
        <p14:creationId xmlns:p14="http://schemas.microsoft.com/office/powerpoint/2010/main" val="67490145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Hubble's_Wide_View_of_'Mystic_Mountain'_in_Infrare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8093864"/>
          </a:xfrm>
          <a:prstGeom prst="rect">
            <a:avLst/>
          </a:prstGeom>
        </p:spPr>
      </p:pic>
      <p:sp>
        <p:nvSpPr>
          <p:cNvPr id="3" name="Titel 2"/>
          <p:cNvSpPr>
            <a:spLocks noGrp="1"/>
          </p:cNvSpPr>
          <p:nvPr>
            <p:ph type="title"/>
          </p:nvPr>
        </p:nvSpPr>
        <p:spPr/>
        <p:txBody>
          <a:bodyPr/>
          <a:lstStyle/>
          <a:p>
            <a:r>
              <a:rPr lang="de-DE" dirty="0" err="1" smtClean="0">
                <a:solidFill>
                  <a:srgbClr val="FFFFFF"/>
                </a:solidFill>
              </a:rPr>
              <a:t>Scheme</a:t>
            </a:r>
            <a:r>
              <a:rPr lang="de-DE" dirty="0" smtClean="0">
                <a:solidFill>
                  <a:srgbClr val="FFFFFF"/>
                </a:solidFill>
              </a:rPr>
              <a:t>: </a:t>
            </a:r>
            <a:r>
              <a:rPr lang="de-DE" dirty="0" err="1">
                <a:solidFill>
                  <a:srgbClr val="FFFFFF"/>
                </a:solidFill>
              </a:rPr>
              <a:t>minimalistic</a:t>
            </a:r>
            <a:r>
              <a:rPr lang="de-DE" dirty="0">
                <a:solidFill>
                  <a:srgbClr val="FFFFFF"/>
                </a:solidFill>
              </a:rPr>
              <a:t> </a:t>
            </a:r>
            <a:r>
              <a:rPr lang="de-DE" dirty="0" smtClean="0">
                <a:solidFill>
                  <a:srgbClr val="FFFFFF"/>
                </a:solidFill>
              </a:rPr>
              <a:t>LISP</a:t>
            </a:r>
            <a:endParaRPr lang="de-DE" dirty="0">
              <a:solidFill>
                <a:srgbClr val="FFFFFF"/>
              </a:solidFill>
            </a:endParaRPr>
          </a:p>
        </p:txBody>
      </p:sp>
      <p:pic>
        <p:nvPicPr>
          <p:cNvPr id="8" name="Bild 7" descr="lis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54" y="2564904"/>
            <a:ext cx="9036050" cy="2686393"/>
          </a:xfrm>
          <a:prstGeom prst="rect">
            <a:avLst/>
          </a:prstGeom>
        </p:spPr>
      </p:pic>
      <p:sp>
        <p:nvSpPr>
          <p:cNvPr id="9" name="Textfeld 8"/>
          <p:cNvSpPr txBox="1"/>
          <p:nvPr/>
        </p:nvSpPr>
        <p:spPr>
          <a:xfrm>
            <a:off x="277470" y="5269116"/>
            <a:ext cx="8866530" cy="430887"/>
          </a:xfrm>
          <a:prstGeom prst="rect">
            <a:avLst/>
          </a:prstGeom>
          <a:noFill/>
        </p:spPr>
        <p:txBody>
          <a:bodyPr wrap="none" rtlCol="0">
            <a:spAutoFit/>
          </a:bodyPr>
          <a:lstStyle/>
          <a:p>
            <a:r>
              <a:rPr lang="de-DE" sz="1100" dirty="0" smtClean="0">
                <a:solidFill>
                  <a:srgbClr val="FFFFFF"/>
                </a:solidFill>
              </a:rPr>
              <a:t>Comic: XKCD, http</a:t>
            </a:r>
            <a:r>
              <a:rPr lang="de-DE" sz="1100" dirty="0">
                <a:solidFill>
                  <a:srgbClr val="FFFFFF"/>
                </a:solidFill>
              </a:rPr>
              <a:t>://</a:t>
            </a:r>
            <a:r>
              <a:rPr lang="de-DE" sz="1100" dirty="0" err="1">
                <a:solidFill>
                  <a:srgbClr val="FFFFFF"/>
                </a:solidFill>
              </a:rPr>
              <a:t>xkcd.com</a:t>
            </a:r>
            <a:r>
              <a:rPr lang="de-DE" sz="1100" dirty="0">
                <a:solidFill>
                  <a:srgbClr val="FFFFFF"/>
                </a:solidFill>
              </a:rPr>
              <a:t>/224</a:t>
            </a:r>
            <a:r>
              <a:rPr lang="de-DE" sz="1100" dirty="0" smtClean="0">
                <a:solidFill>
                  <a:srgbClr val="FFFFFF"/>
                </a:solidFill>
              </a:rPr>
              <a:t>/</a:t>
            </a:r>
          </a:p>
          <a:p>
            <a:r>
              <a:rPr lang="de-DE" sz="1100" dirty="0">
                <a:solidFill>
                  <a:srgbClr val="FFFFFF"/>
                </a:solidFill>
              </a:rPr>
              <a:t>Bild: NASA Goddard </a:t>
            </a:r>
            <a:r>
              <a:rPr lang="de-DE" sz="1100" dirty="0" err="1">
                <a:solidFill>
                  <a:srgbClr val="FFFFFF"/>
                </a:solidFill>
              </a:rPr>
              <a:t>Photo</a:t>
            </a:r>
            <a:r>
              <a:rPr lang="de-DE" sz="1100" dirty="0">
                <a:solidFill>
                  <a:srgbClr val="FFFFFF"/>
                </a:solidFill>
              </a:rPr>
              <a:t> </a:t>
            </a:r>
            <a:r>
              <a:rPr lang="de-DE" sz="1100" dirty="0" err="1">
                <a:solidFill>
                  <a:srgbClr val="FFFFFF"/>
                </a:solidFill>
              </a:rPr>
              <a:t>and</a:t>
            </a:r>
            <a:r>
              <a:rPr lang="de-DE" sz="1100" dirty="0">
                <a:solidFill>
                  <a:srgbClr val="FFFFFF"/>
                </a:solidFill>
              </a:rPr>
              <a:t> Video, 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/File:Hubble%27s_Wide_View_of_%27Mystic_Mountain%27_in_Infrared.jpg</a:t>
            </a:r>
          </a:p>
        </p:txBody>
      </p:sp>
    </p:spTree>
    <p:extLst>
      <p:ext uri="{BB962C8B-B14F-4D97-AF65-F5344CB8AC3E}">
        <p14:creationId xmlns:p14="http://schemas.microsoft.com/office/powerpoint/2010/main" val="4147839052"/>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92500" lnSpcReduction="20000"/>
          </a:bodyPr>
          <a:lstStyle/>
          <a:p>
            <a:r>
              <a:rPr lang="de-DE" dirty="0" err="1" smtClean="0"/>
              <a:t>var</a:t>
            </a:r>
            <a:r>
              <a:rPr lang="de-DE" dirty="0" smtClean="0"/>
              <a:t> </a:t>
            </a:r>
            <a:r>
              <a:rPr lang="de-DE" dirty="0" err="1"/>
              <a:t>kiwi</a:t>
            </a:r>
            <a:r>
              <a:rPr lang="de-DE" dirty="0"/>
              <a:t> = {</a:t>
            </a:r>
          </a:p>
          <a:p>
            <a:r>
              <a:rPr lang="de-DE" dirty="0"/>
              <a:t>    </a:t>
            </a:r>
            <a:r>
              <a:rPr lang="de-DE" dirty="0" err="1"/>
              <a:t>walk</a:t>
            </a:r>
            <a:r>
              <a:rPr lang="de-DE" dirty="0"/>
              <a:t>: </a:t>
            </a:r>
            <a:r>
              <a:rPr lang="de-DE" dirty="0" err="1"/>
              <a:t>function</a:t>
            </a:r>
            <a:r>
              <a:rPr lang="de-DE" dirty="0"/>
              <a:t>() {</a:t>
            </a:r>
          </a:p>
          <a:p>
            <a:r>
              <a:rPr lang="de-DE" dirty="0"/>
              <a:t>        </a:t>
            </a:r>
            <a:r>
              <a:rPr lang="de-DE" dirty="0" err="1" smtClean="0"/>
              <a:t>console.log</a:t>
            </a:r>
            <a:r>
              <a:rPr lang="de-DE" dirty="0" smtClean="0"/>
              <a:t>(</a:t>
            </a:r>
            <a:r>
              <a:rPr lang="de-DE" dirty="0"/>
              <a:t>"</a:t>
            </a:r>
            <a:r>
              <a:rPr lang="de-DE" dirty="0" err="1"/>
              <a:t>walking</a:t>
            </a:r>
            <a:r>
              <a:rPr lang="de-DE" dirty="0"/>
              <a:t>");</a:t>
            </a:r>
          </a:p>
          <a:p>
            <a:r>
              <a:rPr lang="de-DE" dirty="0"/>
              <a:t>    }</a:t>
            </a:r>
          </a:p>
          <a:p>
            <a:r>
              <a:rPr lang="de-DE" dirty="0"/>
              <a:t>}</a:t>
            </a:r>
          </a:p>
          <a:p>
            <a:endParaRPr lang="de-DE" dirty="0"/>
          </a:p>
          <a:p>
            <a:r>
              <a:rPr lang="de-DE" dirty="0" err="1"/>
              <a:t>var</a:t>
            </a:r>
            <a:r>
              <a:rPr lang="de-DE" dirty="0"/>
              <a:t> duck = </a:t>
            </a:r>
            <a:r>
              <a:rPr lang="de-DE" dirty="0" err="1"/>
              <a:t>copy</a:t>
            </a:r>
            <a:r>
              <a:rPr lang="de-DE" dirty="0"/>
              <a:t>(</a:t>
            </a:r>
            <a:r>
              <a:rPr lang="de-DE" dirty="0" err="1"/>
              <a:t>kiwi</a:t>
            </a:r>
            <a:r>
              <a:rPr lang="de-DE" dirty="0"/>
              <a:t>);</a:t>
            </a:r>
          </a:p>
          <a:p>
            <a:r>
              <a:rPr lang="de-DE" dirty="0" err="1"/>
              <a:t>duck.fly</a:t>
            </a:r>
            <a:r>
              <a:rPr lang="de-DE" dirty="0"/>
              <a:t> = </a:t>
            </a:r>
            <a:r>
              <a:rPr lang="de-DE" dirty="0" err="1"/>
              <a:t>function</a:t>
            </a:r>
            <a:r>
              <a:rPr lang="de-DE" dirty="0"/>
              <a:t>() {</a:t>
            </a:r>
          </a:p>
          <a:p>
            <a:r>
              <a:rPr lang="de-DE" dirty="0"/>
              <a:t>    </a:t>
            </a:r>
            <a:r>
              <a:rPr lang="de-DE" dirty="0" err="1" smtClean="0"/>
              <a:t>console.log</a:t>
            </a:r>
            <a:r>
              <a:rPr lang="de-DE" dirty="0" smtClean="0"/>
              <a:t>(</a:t>
            </a:r>
            <a:r>
              <a:rPr lang="de-DE" dirty="0"/>
              <a:t>"</a:t>
            </a:r>
            <a:r>
              <a:rPr lang="de-DE" dirty="0" err="1"/>
              <a:t>flying</a:t>
            </a:r>
            <a:r>
              <a:rPr lang="de-DE" dirty="0"/>
              <a:t>");</a:t>
            </a:r>
          </a:p>
          <a:p>
            <a:r>
              <a:rPr lang="de-DE" dirty="0"/>
              <a:t>}</a:t>
            </a:r>
          </a:p>
          <a:p>
            <a:endParaRPr lang="de-DE" dirty="0"/>
          </a:p>
          <a:p>
            <a:r>
              <a:rPr lang="de-DE" dirty="0" err="1"/>
              <a:t>duck.walk</a:t>
            </a:r>
            <a:r>
              <a:rPr lang="de-DE" dirty="0"/>
              <a:t>(); // </a:t>
            </a:r>
            <a:r>
              <a:rPr lang="de-DE" dirty="0" err="1"/>
              <a:t>walking</a:t>
            </a:r>
            <a:endParaRPr lang="de-DE" dirty="0"/>
          </a:p>
          <a:p>
            <a:endParaRPr lang="de-DE" dirty="0"/>
          </a:p>
        </p:txBody>
      </p:sp>
      <p:sp>
        <p:nvSpPr>
          <p:cNvPr id="3" name="Titel 2"/>
          <p:cNvSpPr>
            <a:spLocks noGrp="1"/>
          </p:cNvSpPr>
          <p:nvPr>
            <p:ph type="title"/>
          </p:nvPr>
        </p:nvSpPr>
        <p:spPr/>
        <p:txBody>
          <a:bodyPr/>
          <a:lstStyle/>
          <a:p>
            <a:r>
              <a:rPr lang="de-DE" dirty="0" smtClean="0"/>
              <a:t>„Vererbung“ durch </a:t>
            </a:r>
            <a:r>
              <a:rPr lang="de-DE" dirty="0" smtClean="0"/>
              <a:t>Kopieren</a:t>
            </a:r>
            <a:endParaRPr lang="de-DE" dirty="0"/>
          </a:p>
        </p:txBody>
      </p:sp>
    </p:spTree>
    <p:extLst>
      <p:ext uri="{BB962C8B-B14F-4D97-AF65-F5344CB8AC3E}">
        <p14:creationId xmlns:p14="http://schemas.microsoft.com/office/powerpoint/2010/main" val="4079495041"/>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lnSpcReduction="10000"/>
          </a:bodyPr>
          <a:lstStyle/>
          <a:p>
            <a:r>
              <a:rPr lang="en-US" dirty="0"/>
              <a:t>function </a:t>
            </a:r>
            <a:r>
              <a:rPr lang="en-US" dirty="0" err="1"/>
              <a:t>mixin</a:t>
            </a:r>
            <a:r>
              <a:rPr lang="en-US" dirty="0"/>
              <a:t>() {</a:t>
            </a:r>
          </a:p>
          <a:p>
            <a:r>
              <a:rPr lang="en-US" dirty="0"/>
              <a:t>    child = {};</a:t>
            </a:r>
          </a:p>
          <a:p>
            <a:r>
              <a:rPr lang="en-US" dirty="0"/>
              <a:t>    for (</a:t>
            </a:r>
            <a:r>
              <a:rPr lang="en-US" dirty="0" err="1"/>
              <a:t>var</a:t>
            </a:r>
            <a:r>
              <a:rPr lang="en-US" dirty="0"/>
              <a:t> </a:t>
            </a:r>
            <a:r>
              <a:rPr lang="en-US" dirty="0" err="1"/>
              <a:t>arg</a:t>
            </a:r>
            <a:r>
              <a:rPr lang="en-US" dirty="0"/>
              <a:t> = 0; </a:t>
            </a:r>
            <a:r>
              <a:rPr lang="en-US" dirty="0" err="1"/>
              <a:t>arg</a:t>
            </a:r>
            <a:r>
              <a:rPr lang="en-US" dirty="0"/>
              <a:t> &lt; </a:t>
            </a:r>
            <a:r>
              <a:rPr lang="en-US" dirty="0" err="1"/>
              <a:t>arguments.length</a:t>
            </a:r>
            <a:r>
              <a:rPr lang="en-US" dirty="0"/>
              <a:t>; </a:t>
            </a:r>
            <a:r>
              <a:rPr lang="en-US" dirty="0" err="1"/>
              <a:t>arg</a:t>
            </a:r>
            <a:r>
              <a:rPr lang="en-US" dirty="0"/>
              <a:t> ++) {</a:t>
            </a:r>
          </a:p>
          <a:p>
            <a:r>
              <a:rPr lang="en-US" dirty="0"/>
              <a:t>        for (</a:t>
            </a:r>
            <a:r>
              <a:rPr lang="en-US" dirty="0" err="1"/>
              <a:t>var</a:t>
            </a:r>
            <a:r>
              <a:rPr lang="en-US" dirty="0"/>
              <a:t> prop in arguments[</a:t>
            </a:r>
            <a:r>
              <a:rPr lang="en-US" dirty="0" err="1"/>
              <a:t>arg</a:t>
            </a:r>
            <a:r>
              <a:rPr lang="en-US" dirty="0"/>
              <a:t>]) {</a:t>
            </a:r>
          </a:p>
          <a:p>
            <a:r>
              <a:rPr lang="en-US" dirty="0"/>
              <a:t>             if (arguments[</a:t>
            </a:r>
            <a:r>
              <a:rPr lang="en-US" dirty="0" err="1"/>
              <a:t>arg</a:t>
            </a:r>
            <a:r>
              <a:rPr lang="en-US" dirty="0"/>
              <a:t>].</a:t>
            </a:r>
            <a:r>
              <a:rPr lang="en-US" dirty="0" err="1"/>
              <a:t>hasOwnProperty</a:t>
            </a:r>
            <a:r>
              <a:rPr lang="en-US" dirty="0"/>
              <a:t>(prop)) {</a:t>
            </a:r>
          </a:p>
          <a:p>
            <a:r>
              <a:rPr lang="en-US" dirty="0"/>
              <a:t>                child[prop] = arguments[</a:t>
            </a:r>
            <a:r>
              <a:rPr lang="en-US" dirty="0" err="1"/>
              <a:t>arg</a:t>
            </a:r>
            <a:r>
              <a:rPr lang="en-US" dirty="0"/>
              <a:t>][prop];</a:t>
            </a:r>
          </a:p>
          <a:p>
            <a:r>
              <a:rPr lang="en-US" dirty="0"/>
              <a:t>             }</a:t>
            </a:r>
          </a:p>
          <a:p>
            <a:r>
              <a:rPr lang="en-US" dirty="0"/>
              <a:t>        }</a:t>
            </a:r>
          </a:p>
          <a:p>
            <a:r>
              <a:rPr lang="en-US" dirty="0"/>
              <a:t>    }</a:t>
            </a:r>
          </a:p>
          <a:p>
            <a:r>
              <a:rPr lang="en-US" dirty="0"/>
              <a:t>    return child;</a:t>
            </a:r>
          </a:p>
          <a:p>
            <a:r>
              <a:rPr lang="en-US" dirty="0"/>
              <a:t>}</a:t>
            </a:r>
          </a:p>
          <a:p>
            <a:endParaRPr lang="de-DE" dirty="0"/>
          </a:p>
        </p:txBody>
      </p:sp>
      <p:sp>
        <p:nvSpPr>
          <p:cNvPr id="3" name="Titel 2"/>
          <p:cNvSpPr>
            <a:spLocks noGrp="1"/>
          </p:cNvSpPr>
          <p:nvPr>
            <p:ph type="title"/>
          </p:nvPr>
        </p:nvSpPr>
        <p:spPr/>
        <p:txBody>
          <a:bodyPr/>
          <a:lstStyle/>
          <a:p>
            <a:r>
              <a:rPr lang="de-DE" dirty="0" smtClean="0"/>
              <a:t>Mixins</a:t>
            </a:r>
            <a:endParaRPr lang="de-DE" dirty="0"/>
          </a:p>
        </p:txBody>
      </p:sp>
    </p:spTree>
    <p:extLst>
      <p:ext uri="{BB962C8B-B14F-4D97-AF65-F5344CB8AC3E}">
        <p14:creationId xmlns:p14="http://schemas.microsoft.com/office/powerpoint/2010/main" val="3694855942"/>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var</a:t>
            </a:r>
            <a:r>
              <a:rPr lang="de-DE" dirty="0"/>
              <a:t> </a:t>
            </a:r>
            <a:r>
              <a:rPr lang="de-DE" dirty="0" err="1"/>
              <a:t>wolpertinger</a:t>
            </a:r>
            <a:r>
              <a:rPr lang="de-DE" dirty="0"/>
              <a:t> = </a:t>
            </a:r>
            <a:r>
              <a:rPr lang="de-DE" dirty="0" err="1"/>
              <a:t>mixin</a:t>
            </a:r>
            <a:r>
              <a:rPr lang="de-DE" dirty="0"/>
              <a:t>(</a:t>
            </a:r>
          </a:p>
          <a:p>
            <a:r>
              <a:rPr lang="de-DE" dirty="0"/>
              <a:t>    {</a:t>
            </a:r>
            <a:r>
              <a:rPr lang="de-DE" dirty="0" err="1"/>
              <a:t>fly</a:t>
            </a:r>
            <a:r>
              <a:rPr lang="de-DE" dirty="0"/>
              <a:t> : </a:t>
            </a:r>
            <a:r>
              <a:rPr lang="de-DE" dirty="0" err="1"/>
              <a:t>function</a:t>
            </a:r>
            <a:r>
              <a:rPr lang="de-DE" dirty="0"/>
              <a:t>() </a:t>
            </a:r>
            <a:r>
              <a:rPr lang="de-DE" dirty="0" smtClean="0"/>
              <a:t>{</a:t>
            </a:r>
            <a:r>
              <a:rPr lang="de-DE" dirty="0" err="1" smtClean="0"/>
              <a:t>console.log</a:t>
            </a:r>
            <a:r>
              <a:rPr lang="de-DE" dirty="0" smtClean="0"/>
              <a:t>(</a:t>
            </a:r>
            <a:r>
              <a:rPr lang="de-DE" dirty="0"/>
              <a:t>"</a:t>
            </a:r>
            <a:r>
              <a:rPr lang="de-DE" dirty="0" err="1"/>
              <a:t>fly</a:t>
            </a:r>
            <a:r>
              <a:rPr lang="de-DE" dirty="0"/>
              <a:t>");}},</a:t>
            </a:r>
          </a:p>
          <a:p>
            <a:r>
              <a:rPr lang="de-DE" dirty="0"/>
              <a:t>    {</a:t>
            </a:r>
            <a:r>
              <a:rPr lang="de-DE" dirty="0" err="1"/>
              <a:t>swim</a:t>
            </a:r>
            <a:r>
              <a:rPr lang="de-DE" dirty="0"/>
              <a:t>: </a:t>
            </a:r>
            <a:r>
              <a:rPr lang="de-DE" dirty="0" err="1"/>
              <a:t>function</a:t>
            </a:r>
            <a:r>
              <a:rPr lang="de-DE" dirty="0"/>
              <a:t>() {</a:t>
            </a:r>
            <a:r>
              <a:rPr lang="de-DE" dirty="0" err="1"/>
              <a:t>console.log</a:t>
            </a:r>
            <a:r>
              <a:rPr lang="de-DE" dirty="0"/>
              <a:t>("</a:t>
            </a:r>
            <a:r>
              <a:rPr lang="de-DE" dirty="0" err="1"/>
              <a:t>swim</a:t>
            </a:r>
            <a:r>
              <a:rPr lang="de-DE" dirty="0"/>
              <a:t>");}},</a:t>
            </a:r>
          </a:p>
          <a:p>
            <a:r>
              <a:rPr lang="de-DE" dirty="0"/>
              <a:t>    {</a:t>
            </a:r>
            <a:r>
              <a:rPr lang="de-DE" dirty="0" err="1"/>
              <a:t>bark</a:t>
            </a:r>
            <a:r>
              <a:rPr lang="de-DE" dirty="0"/>
              <a:t>: </a:t>
            </a:r>
            <a:r>
              <a:rPr lang="de-DE" dirty="0" err="1"/>
              <a:t>function</a:t>
            </a:r>
            <a:r>
              <a:rPr lang="de-DE" dirty="0"/>
              <a:t>() {</a:t>
            </a:r>
            <a:r>
              <a:rPr lang="de-DE" dirty="0" err="1"/>
              <a:t>console.log</a:t>
            </a:r>
            <a:r>
              <a:rPr lang="de-DE" dirty="0"/>
              <a:t>("</a:t>
            </a:r>
            <a:r>
              <a:rPr lang="de-DE" dirty="0" err="1"/>
              <a:t>bark</a:t>
            </a:r>
            <a:r>
              <a:rPr lang="de-DE" dirty="0"/>
              <a:t>");}}</a:t>
            </a:r>
          </a:p>
          <a:p>
            <a:r>
              <a:rPr lang="de-DE" dirty="0"/>
              <a:t>)</a:t>
            </a:r>
          </a:p>
          <a:p>
            <a:endParaRPr lang="de-DE" dirty="0"/>
          </a:p>
          <a:p>
            <a:r>
              <a:rPr lang="de-DE" dirty="0" err="1"/>
              <a:t>wolpertinger.bark</a:t>
            </a:r>
            <a:r>
              <a:rPr lang="de-DE" dirty="0"/>
              <a:t>(); // </a:t>
            </a:r>
            <a:r>
              <a:rPr lang="de-DE" dirty="0" err="1"/>
              <a:t>bark</a:t>
            </a:r>
            <a:endParaRPr lang="de-DE" dirty="0"/>
          </a:p>
          <a:p>
            <a:endParaRPr lang="de-DE" dirty="0"/>
          </a:p>
        </p:txBody>
      </p:sp>
      <p:sp>
        <p:nvSpPr>
          <p:cNvPr id="3" name="Titel 2"/>
          <p:cNvSpPr>
            <a:spLocks noGrp="1"/>
          </p:cNvSpPr>
          <p:nvPr>
            <p:ph type="title"/>
          </p:nvPr>
        </p:nvSpPr>
        <p:spPr/>
        <p:txBody>
          <a:bodyPr>
            <a:normAutofit/>
          </a:bodyPr>
          <a:lstStyle/>
          <a:p>
            <a:r>
              <a:rPr lang="de-DE" dirty="0" smtClean="0"/>
              <a:t>Mixins</a:t>
            </a:r>
            <a:endParaRPr lang="de-DE" dirty="0"/>
          </a:p>
        </p:txBody>
      </p:sp>
    </p:spTree>
    <p:extLst>
      <p:ext uri="{BB962C8B-B14F-4D97-AF65-F5344CB8AC3E}">
        <p14:creationId xmlns:p14="http://schemas.microsoft.com/office/powerpoint/2010/main" val="2023686978"/>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 http://</a:t>
            </a:r>
            <a:r>
              <a:rPr lang="de-DE" dirty="0" err="1"/>
              <a:t>api.jquery.com</a:t>
            </a:r>
            <a:r>
              <a:rPr lang="de-DE" dirty="0"/>
              <a:t>/</a:t>
            </a:r>
            <a:r>
              <a:rPr lang="de-DE" dirty="0" err="1"/>
              <a:t>jQuery.extend</a:t>
            </a:r>
            <a:r>
              <a:rPr lang="de-DE" dirty="0" smtClean="0"/>
              <a:t>/</a:t>
            </a:r>
          </a:p>
          <a:p>
            <a:r>
              <a:rPr lang="de-DE" dirty="0"/>
              <a:t>// </a:t>
            </a:r>
            <a:r>
              <a:rPr lang="de-DE" dirty="0" err="1"/>
              <a:t>Merge</a:t>
            </a:r>
            <a:r>
              <a:rPr lang="de-DE" dirty="0"/>
              <a:t> </a:t>
            </a:r>
            <a:r>
              <a:rPr lang="de-DE" dirty="0" err="1"/>
              <a:t>the</a:t>
            </a:r>
            <a:r>
              <a:rPr lang="de-DE" dirty="0"/>
              <a:t> </a:t>
            </a:r>
            <a:r>
              <a:rPr lang="de-DE" dirty="0" err="1"/>
              <a:t>contents</a:t>
            </a:r>
            <a:r>
              <a:rPr lang="de-DE" dirty="0"/>
              <a:t> </a:t>
            </a:r>
            <a:r>
              <a:rPr lang="de-DE" dirty="0" err="1"/>
              <a:t>of</a:t>
            </a:r>
            <a:r>
              <a:rPr lang="de-DE" dirty="0"/>
              <a:t> </a:t>
            </a:r>
            <a:r>
              <a:rPr lang="de-DE" dirty="0" err="1"/>
              <a:t>two</a:t>
            </a:r>
            <a:r>
              <a:rPr lang="de-DE" dirty="0"/>
              <a:t> </a:t>
            </a:r>
            <a:r>
              <a:rPr lang="de-DE" dirty="0" err="1"/>
              <a:t>or</a:t>
            </a:r>
            <a:r>
              <a:rPr lang="de-DE" dirty="0"/>
              <a:t> </a:t>
            </a:r>
            <a:r>
              <a:rPr lang="de-DE" dirty="0" err="1"/>
              <a:t>more</a:t>
            </a:r>
            <a:r>
              <a:rPr lang="de-DE" dirty="0"/>
              <a:t> </a:t>
            </a:r>
            <a:r>
              <a:rPr lang="de-DE" dirty="0" err="1"/>
              <a:t>objects</a:t>
            </a:r>
            <a:r>
              <a:rPr lang="de-DE" dirty="0"/>
              <a:t> </a:t>
            </a:r>
            <a:r>
              <a:rPr lang="de-DE" dirty="0" err="1"/>
              <a:t>together</a:t>
            </a:r>
            <a:r>
              <a:rPr lang="de-DE" dirty="0"/>
              <a:t> </a:t>
            </a:r>
            <a:endParaRPr lang="de-DE" dirty="0" smtClean="0"/>
          </a:p>
          <a:p>
            <a:r>
              <a:rPr lang="de-DE" dirty="0" smtClean="0"/>
              <a:t>// </a:t>
            </a:r>
            <a:r>
              <a:rPr lang="de-DE" dirty="0" err="1" smtClean="0"/>
              <a:t>into</a:t>
            </a:r>
            <a:r>
              <a:rPr lang="de-DE" dirty="0" smtClean="0"/>
              <a:t> </a:t>
            </a:r>
            <a:r>
              <a:rPr lang="de-DE" dirty="0" err="1"/>
              <a:t>the</a:t>
            </a:r>
            <a:r>
              <a:rPr lang="de-DE" dirty="0"/>
              <a:t> </a:t>
            </a:r>
            <a:r>
              <a:rPr lang="de-DE" dirty="0" err="1"/>
              <a:t>first</a:t>
            </a:r>
            <a:r>
              <a:rPr lang="de-DE" dirty="0"/>
              <a:t> </a:t>
            </a:r>
            <a:r>
              <a:rPr lang="de-DE" dirty="0" err="1"/>
              <a:t>object</a:t>
            </a:r>
            <a:endParaRPr lang="de-DE" dirty="0"/>
          </a:p>
          <a:p>
            <a:r>
              <a:rPr lang="de-DE" dirty="0" err="1" smtClean="0"/>
              <a:t>var</a:t>
            </a:r>
            <a:r>
              <a:rPr lang="de-DE" dirty="0" smtClean="0"/>
              <a:t> </a:t>
            </a:r>
            <a:r>
              <a:rPr lang="de-DE" dirty="0" err="1"/>
              <a:t>wolpertinger</a:t>
            </a:r>
            <a:r>
              <a:rPr lang="de-DE" dirty="0"/>
              <a:t> </a:t>
            </a:r>
            <a:r>
              <a:rPr lang="de-DE" dirty="0" smtClean="0"/>
              <a:t>= </a:t>
            </a:r>
            <a:r>
              <a:rPr lang="de-DE" dirty="0"/>
              <a:t>$.</a:t>
            </a:r>
            <a:r>
              <a:rPr lang="de-DE" dirty="0" err="1"/>
              <a:t>extend</a:t>
            </a:r>
            <a:r>
              <a:rPr lang="de-DE" dirty="0"/>
              <a:t>({}</a:t>
            </a:r>
            <a:r>
              <a:rPr lang="de-DE" dirty="0" smtClean="0"/>
              <a:t>, duck, </a:t>
            </a:r>
            <a:r>
              <a:rPr lang="de-DE" dirty="0" err="1" smtClean="0"/>
              <a:t>dog</a:t>
            </a:r>
            <a:r>
              <a:rPr lang="de-DE" dirty="0" smtClean="0"/>
              <a:t>)</a:t>
            </a:r>
            <a:r>
              <a:rPr lang="de-DE" dirty="0"/>
              <a:t>;</a:t>
            </a:r>
          </a:p>
        </p:txBody>
      </p:sp>
      <p:sp>
        <p:nvSpPr>
          <p:cNvPr id="3" name="Titel 2"/>
          <p:cNvSpPr>
            <a:spLocks noGrp="1"/>
          </p:cNvSpPr>
          <p:nvPr>
            <p:ph type="title"/>
          </p:nvPr>
        </p:nvSpPr>
        <p:spPr/>
        <p:txBody>
          <a:bodyPr/>
          <a:lstStyle/>
          <a:p>
            <a:r>
              <a:rPr lang="de-DE" dirty="0" err="1" smtClean="0"/>
              <a:t>jQuery.extend</a:t>
            </a:r>
            <a:endParaRPr lang="de-DE" dirty="0"/>
          </a:p>
        </p:txBody>
      </p:sp>
    </p:spTree>
    <p:extLst>
      <p:ext uri="{BB962C8B-B14F-4D97-AF65-F5344CB8AC3E}">
        <p14:creationId xmlns:p14="http://schemas.microsoft.com/office/powerpoint/2010/main" val="1469708949"/>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JS ist eine prototypische Programmiersprache.</a:t>
            </a:r>
          </a:p>
          <a:p>
            <a:pPr marL="0" indent="0">
              <a:buNone/>
            </a:pPr>
            <a:endParaRPr lang="de-DE" dirty="0" smtClean="0"/>
          </a:p>
        </p:txBody>
      </p:sp>
      <p:sp>
        <p:nvSpPr>
          <p:cNvPr id="3" name="Titel 2"/>
          <p:cNvSpPr>
            <a:spLocks noGrp="1"/>
          </p:cNvSpPr>
          <p:nvPr>
            <p:ph type="title"/>
          </p:nvPr>
        </p:nvSpPr>
        <p:spPr/>
        <p:txBody>
          <a:bodyPr/>
          <a:lstStyle/>
          <a:p>
            <a:r>
              <a:rPr lang="de-DE" dirty="0" smtClean="0"/>
              <a:t>Prototypische Vererbung</a:t>
            </a:r>
            <a:endParaRPr lang="de-DE" dirty="0"/>
          </a:p>
        </p:txBody>
      </p:sp>
    </p:spTree>
    <p:extLst>
      <p:ext uri="{BB962C8B-B14F-4D97-AF65-F5344CB8AC3E}">
        <p14:creationId xmlns:p14="http://schemas.microsoft.com/office/powerpoint/2010/main" val="83402586"/>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 sollte </a:t>
            </a:r>
            <a:r>
              <a:rPr lang="de-DE" dirty="0" err="1" smtClean="0"/>
              <a:t>imho</a:t>
            </a:r>
            <a:r>
              <a:rPr lang="de-DE" dirty="0" smtClean="0"/>
              <a:t> eher </a:t>
            </a:r>
            <a:r>
              <a:rPr lang="de-DE" dirty="0" err="1" smtClean="0"/>
              <a:t>Rent</a:t>
            </a:r>
            <a:r>
              <a:rPr lang="de-DE" dirty="0" smtClean="0"/>
              <a:t>-a-Prototype heißen</a:t>
            </a:r>
            <a:endParaRPr lang="de-DE" dirty="0"/>
          </a:p>
          <a:p>
            <a:r>
              <a:rPr lang="de-DE" dirty="0" err="1" smtClean="0"/>
              <a:t>function</a:t>
            </a:r>
            <a:r>
              <a:rPr lang="de-DE" dirty="0" smtClean="0"/>
              <a:t> </a:t>
            </a:r>
            <a:r>
              <a:rPr lang="de-DE" dirty="0" err="1"/>
              <a:t>Reminder</a:t>
            </a:r>
            <a:r>
              <a:rPr lang="de-DE" dirty="0"/>
              <a:t>(</a:t>
            </a:r>
            <a:r>
              <a:rPr lang="de-DE" dirty="0" err="1"/>
              <a:t>subject</a:t>
            </a:r>
            <a:r>
              <a:rPr lang="de-DE" dirty="0"/>
              <a:t>, </a:t>
            </a:r>
            <a:r>
              <a:rPr lang="de-DE" dirty="0" err="1"/>
              <a:t>date</a:t>
            </a:r>
            <a:r>
              <a:rPr lang="de-DE" dirty="0"/>
              <a:t>){</a:t>
            </a:r>
          </a:p>
          <a:p>
            <a:r>
              <a:rPr lang="de-DE" dirty="0"/>
              <a:t>    </a:t>
            </a:r>
            <a:r>
              <a:rPr lang="de-DE" dirty="0" err="1"/>
              <a:t>this.subject</a:t>
            </a:r>
            <a:r>
              <a:rPr lang="de-DE" dirty="0"/>
              <a:t> = </a:t>
            </a:r>
            <a:r>
              <a:rPr lang="de-DE" dirty="0" err="1"/>
              <a:t>subject</a:t>
            </a:r>
            <a:r>
              <a:rPr lang="de-DE" dirty="0"/>
              <a:t>;</a:t>
            </a:r>
          </a:p>
          <a:p>
            <a:r>
              <a:rPr lang="de-DE" dirty="0"/>
              <a:t>    </a:t>
            </a:r>
            <a:r>
              <a:rPr lang="de-DE" dirty="0" err="1"/>
              <a:t>this.date</a:t>
            </a:r>
            <a:r>
              <a:rPr lang="de-DE" dirty="0"/>
              <a:t> = </a:t>
            </a:r>
            <a:r>
              <a:rPr lang="de-DE" dirty="0" err="1"/>
              <a:t>date</a:t>
            </a:r>
            <a:r>
              <a:rPr lang="de-DE" dirty="0"/>
              <a:t>;</a:t>
            </a:r>
          </a:p>
          <a:p>
            <a:r>
              <a:rPr lang="de-DE" dirty="0"/>
              <a:t>}</a:t>
            </a:r>
          </a:p>
          <a:p>
            <a:r>
              <a:rPr lang="de-DE" dirty="0" err="1"/>
              <a:t>Reminder.prototype</a:t>
            </a:r>
            <a:r>
              <a:rPr lang="de-DE" dirty="0"/>
              <a:t> = </a:t>
            </a:r>
            <a:r>
              <a:rPr lang="de-DE" dirty="0" err="1"/>
              <a:t>new</a:t>
            </a:r>
            <a:r>
              <a:rPr lang="de-DE" dirty="0"/>
              <a:t> Task();</a:t>
            </a:r>
          </a:p>
        </p:txBody>
      </p:sp>
      <p:sp>
        <p:nvSpPr>
          <p:cNvPr id="3" name="Titel 2"/>
          <p:cNvSpPr>
            <a:spLocks noGrp="1"/>
          </p:cNvSpPr>
          <p:nvPr>
            <p:ph type="title"/>
          </p:nvPr>
        </p:nvSpPr>
        <p:spPr/>
        <p:txBody>
          <a:bodyPr/>
          <a:lstStyle/>
          <a:p>
            <a:r>
              <a:rPr lang="de-DE" dirty="0" err="1" smtClean="0"/>
              <a:t>Rent</a:t>
            </a:r>
            <a:r>
              <a:rPr lang="de-DE" dirty="0" smtClean="0"/>
              <a:t>-a-</a:t>
            </a:r>
            <a:r>
              <a:rPr lang="de-DE" dirty="0" err="1" smtClean="0"/>
              <a:t>Constructor</a:t>
            </a:r>
            <a:endParaRPr lang="de-DE" dirty="0"/>
          </a:p>
        </p:txBody>
      </p:sp>
    </p:spTree>
    <p:extLst>
      <p:ext uri="{BB962C8B-B14F-4D97-AF65-F5344CB8AC3E}">
        <p14:creationId xmlns:p14="http://schemas.microsoft.com/office/powerpoint/2010/main" val="21688454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err="1"/>
              <a:t>function</a:t>
            </a:r>
            <a:r>
              <a:rPr lang="de-DE" dirty="0"/>
              <a:t> </a:t>
            </a:r>
            <a:r>
              <a:rPr lang="de-DE" dirty="0" err="1"/>
              <a:t>Reminder</a:t>
            </a:r>
            <a:r>
              <a:rPr lang="de-DE" dirty="0"/>
              <a:t>(</a:t>
            </a:r>
            <a:r>
              <a:rPr lang="de-DE" dirty="0" err="1"/>
              <a:t>subject</a:t>
            </a:r>
            <a:r>
              <a:rPr lang="de-DE" dirty="0"/>
              <a:t>, </a:t>
            </a:r>
            <a:r>
              <a:rPr lang="de-DE" dirty="0" err="1"/>
              <a:t>date</a:t>
            </a:r>
            <a:r>
              <a:rPr lang="de-DE" dirty="0"/>
              <a:t>){</a:t>
            </a:r>
          </a:p>
          <a:p>
            <a:r>
              <a:rPr lang="de-DE" dirty="0"/>
              <a:t>    </a:t>
            </a:r>
            <a:r>
              <a:rPr lang="de-DE" dirty="0" err="1"/>
              <a:t>Task.apply</a:t>
            </a:r>
            <a:r>
              <a:rPr lang="de-DE" dirty="0"/>
              <a:t>(</a:t>
            </a:r>
            <a:r>
              <a:rPr lang="de-DE" dirty="0" err="1"/>
              <a:t>this</a:t>
            </a:r>
            <a:r>
              <a:rPr lang="de-DE" dirty="0"/>
              <a:t>, </a:t>
            </a:r>
            <a:r>
              <a:rPr lang="de-DE" dirty="0" err="1"/>
              <a:t>arguments</a:t>
            </a:r>
            <a:r>
              <a:rPr lang="de-DE" dirty="0"/>
              <a:t>)</a:t>
            </a:r>
          </a:p>
          <a:p>
            <a:r>
              <a:rPr lang="de-DE" dirty="0"/>
              <a:t>    </a:t>
            </a:r>
            <a:r>
              <a:rPr lang="de-DE" dirty="0" err="1"/>
              <a:t>this.date</a:t>
            </a:r>
            <a:r>
              <a:rPr lang="de-DE" dirty="0"/>
              <a:t> = </a:t>
            </a:r>
            <a:r>
              <a:rPr lang="de-DE" dirty="0" err="1"/>
              <a:t>date</a:t>
            </a:r>
            <a:r>
              <a:rPr lang="de-DE" dirty="0"/>
              <a:t>;</a:t>
            </a:r>
          </a:p>
          <a:p>
            <a:r>
              <a:rPr lang="de-DE" dirty="0"/>
              <a:t>}</a:t>
            </a:r>
          </a:p>
          <a:p>
            <a:r>
              <a:rPr lang="de-DE" dirty="0" err="1"/>
              <a:t>Reminder.prototype</a:t>
            </a:r>
            <a:r>
              <a:rPr lang="de-DE" dirty="0"/>
              <a:t> = </a:t>
            </a:r>
            <a:r>
              <a:rPr lang="de-DE" dirty="0" err="1"/>
              <a:t>new</a:t>
            </a:r>
            <a:r>
              <a:rPr lang="de-DE" dirty="0"/>
              <a:t> Task();</a:t>
            </a:r>
          </a:p>
        </p:txBody>
      </p:sp>
      <p:sp>
        <p:nvSpPr>
          <p:cNvPr id="3" name="Titel 2"/>
          <p:cNvSpPr>
            <a:spLocks noGrp="1"/>
          </p:cNvSpPr>
          <p:nvPr>
            <p:ph type="title"/>
          </p:nvPr>
        </p:nvSpPr>
        <p:spPr/>
        <p:txBody>
          <a:bodyPr/>
          <a:lstStyle/>
          <a:p>
            <a:r>
              <a:rPr lang="de-DE" dirty="0" smtClean="0"/>
              <a:t>Default </a:t>
            </a:r>
            <a:r>
              <a:rPr lang="de-DE" dirty="0"/>
              <a:t>Pattern</a:t>
            </a:r>
          </a:p>
        </p:txBody>
      </p:sp>
    </p:spTree>
    <p:extLst>
      <p:ext uri="{BB962C8B-B14F-4D97-AF65-F5344CB8AC3E}">
        <p14:creationId xmlns:p14="http://schemas.microsoft.com/office/powerpoint/2010/main" val="9012370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smtClean="0">
                <a:solidFill>
                  <a:srgbClr val="FFFFFF"/>
                </a:solidFill>
              </a:rPr>
              <a:t>Erstelle einen Konstruktor für ein Objekt </a:t>
            </a:r>
            <a:r>
              <a:rPr lang="de-DE" dirty="0">
                <a:solidFill>
                  <a:srgbClr val="FFFFFF"/>
                </a:solidFill>
              </a:rPr>
              <a:t>vom Typ </a:t>
            </a:r>
            <a:r>
              <a:rPr lang="de-DE" dirty="0" err="1" smtClean="0">
                <a:solidFill>
                  <a:srgbClr val="FFFFFF"/>
                </a:solidFill>
                <a:latin typeface="Consolas"/>
                <a:cs typeface="Consolas"/>
              </a:rPr>
              <a:t>Reminder</a:t>
            </a:r>
            <a:r>
              <a:rPr lang="de-DE" dirty="0" smtClean="0">
                <a:solidFill>
                  <a:srgbClr val="FFFFFF"/>
                </a:solidFill>
              </a:rPr>
              <a:t> der vom </a:t>
            </a:r>
            <a:r>
              <a:rPr lang="de-DE" dirty="0" smtClean="0">
                <a:solidFill>
                  <a:srgbClr val="FFFFFF"/>
                </a:solidFill>
                <a:latin typeface="Consolas"/>
                <a:cs typeface="Consolas"/>
              </a:rPr>
              <a:t>Task</a:t>
            </a:r>
            <a:r>
              <a:rPr lang="de-DE" dirty="0" smtClean="0">
                <a:solidFill>
                  <a:srgbClr val="FFFFFF"/>
                </a:solidFill>
              </a:rPr>
              <a:t> erbt.</a:t>
            </a:r>
            <a:endParaRPr lang="de-DE" dirty="0">
              <a:solidFill>
                <a:srgbClr val="FFFFFF"/>
              </a:solidFill>
            </a:endParaRPr>
          </a:p>
          <a:p>
            <a:pPr marL="0" indent="0">
              <a:buNone/>
            </a:pPr>
            <a:r>
              <a:rPr lang="de-DE" dirty="0" smtClean="0">
                <a:solidFill>
                  <a:srgbClr val="FFFFFF"/>
                </a:solidFill>
              </a:rPr>
              <a:t>Füge ihn der </a:t>
            </a:r>
            <a:r>
              <a:rPr lang="de-DE" dirty="0" err="1" smtClean="0">
                <a:solidFill>
                  <a:srgbClr val="FFFFFF"/>
                </a:solidFill>
                <a:latin typeface="Consolas"/>
                <a:cs typeface="Consolas"/>
              </a:rPr>
              <a:t>TaskList</a:t>
            </a:r>
            <a:r>
              <a:rPr lang="de-DE" dirty="0" smtClean="0">
                <a:solidFill>
                  <a:srgbClr val="FFFFFF"/>
                </a:solidFill>
                <a:latin typeface="Consolas"/>
                <a:cs typeface="Consolas"/>
              </a:rPr>
              <a:t> hinzu</a:t>
            </a:r>
            <a:r>
              <a:rPr lang="de-DE" dirty="0" smtClean="0">
                <a:solidFill>
                  <a:srgbClr val="FFFFFF"/>
                </a:solidFill>
              </a:rPr>
              <a:t>.</a:t>
            </a:r>
            <a:endParaRPr lang="de-DE" dirty="0">
              <a:solidFill>
                <a:srgbClr val="FFFFFF"/>
              </a:solidFill>
            </a:endParaRPr>
          </a:p>
          <a:p>
            <a:pPr marL="0" indent="0">
              <a:buNone/>
            </a:pPr>
            <a:endParaRPr lang="de-DE" dirty="0">
              <a:solidFill>
                <a:srgbClr val="FFFFFF"/>
              </a:solidFill>
            </a:endParaRPr>
          </a:p>
          <a:p>
            <a:pPr marL="0" indent="0">
              <a:buNone/>
            </a:pPr>
            <a:endParaRPr lang="de-DE" dirty="0" smtClean="0">
              <a:solidFill>
                <a:srgbClr val="FFFFFF"/>
              </a:solidFill>
              <a:latin typeface="Consolas"/>
              <a:cs typeface="Consolas"/>
            </a:endParaRPr>
          </a:p>
        </p:txBody>
      </p:sp>
      <p:sp>
        <p:nvSpPr>
          <p:cNvPr id="3" name="Titel 2"/>
          <p:cNvSpPr>
            <a:spLocks noGrp="1"/>
          </p:cNvSpPr>
          <p:nvPr>
            <p:ph type="title"/>
          </p:nvPr>
        </p:nvSpPr>
        <p:spPr/>
        <p:txBody>
          <a:bodyPr/>
          <a:lstStyle/>
          <a:p>
            <a:r>
              <a:rPr lang="de-DE" dirty="0" smtClean="0">
                <a:solidFill>
                  <a:srgbClr val="FFFFFF"/>
                </a:solidFill>
              </a:rPr>
              <a:t>Übung #7 -  </a:t>
            </a:r>
            <a:r>
              <a:rPr lang="de-DE" dirty="0" err="1" smtClean="0">
                <a:solidFill>
                  <a:srgbClr val="FFFFFF"/>
                </a:solidFill>
              </a:rPr>
              <a:t>Reminder</a:t>
            </a:r>
            <a:endParaRPr lang="de-DE" dirty="0">
              <a:solidFill>
                <a:srgbClr val="FFFFFF"/>
              </a:solidFill>
            </a:endParaRPr>
          </a:p>
        </p:txBody>
      </p:sp>
    </p:spTree>
    <p:extLst>
      <p:ext uri="{BB962C8B-B14F-4D97-AF65-F5344CB8AC3E}">
        <p14:creationId xmlns:p14="http://schemas.microsoft.com/office/powerpoint/2010/main" val="3532923706"/>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130515-0001.png"/>
          <p:cNvPicPr>
            <a:picLocks noChangeAspect="1"/>
          </p:cNvPicPr>
          <p:nvPr/>
        </p:nvPicPr>
        <p:blipFill>
          <a:blip r:embed="rId3">
            <a:alphaModFix amt="44000"/>
            <a:extLst>
              <a:ext uri="{28A0092B-C50C-407E-A947-70E740481C1C}">
                <a14:useLocalDpi xmlns:a14="http://schemas.microsoft.com/office/drawing/2010/main" val="0"/>
              </a:ext>
            </a:extLst>
          </a:blip>
          <a:stretch>
            <a:fillRect/>
          </a:stretch>
        </p:blipFill>
        <p:spPr>
          <a:xfrm>
            <a:off x="-396552" y="0"/>
            <a:ext cx="10073118" cy="6858000"/>
          </a:xfrm>
          <a:prstGeom prst="rect">
            <a:avLst/>
          </a:prstGeom>
        </p:spPr>
      </p:pic>
      <p:sp>
        <p:nvSpPr>
          <p:cNvPr id="2" name="Inhaltsplatzhalter 1"/>
          <p:cNvSpPr>
            <a:spLocks noGrp="1"/>
          </p:cNvSpPr>
          <p:nvPr>
            <p:ph idx="1"/>
          </p:nvPr>
        </p:nvSpPr>
        <p:spPr>
          <a:xfrm>
            <a:off x="252000" y="1089280"/>
            <a:ext cx="8532000" cy="4860000"/>
          </a:xfrm>
        </p:spPr>
        <p:txBody>
          <a:bodyPr>
            <a:noAutofit/>
          </a:bodyPr>
          <a:lstStyle/>
          <a:p>
            <a:pPr marL="0" indent="0">
              <a:buNone/>
            </a:pPr>
            <a:endParaRPr lang="de-DE" dirty="0" smtClean="0"/>
          </a:p>
          <a:p>
            <a:pPr marL="0" indent="0">
              <a:buNone/>
            </a:pPr>
            <a:endParaRPr lang="de-DE" dirty="0"/>
          </a:p>
          <a:p>
            <a:pPr marL="0" indent="0">
              <a:buNone/>
            </a:pPr>
            <a:endParaRPr lang="de-DE" dirty="0" smtClean="0"/>
          </a:p>
          <a:p>
            <a:pPr marL="0" indent="0">
              <a:buNone/>
            </a:pPr>
            <a:r>
              <a:rPr lang="de-DE" dirty="0" smtClean="0"/>
              <a:t>1. Grundlagen</a:t>
            </a:r>
            <a:endParaRPr lang="de-DE" dirty="0" smtClean="0"/>
          </a:p>
          <a:p>
            <a:pPr marL="0" indent="0">
              <a:buNone/>
            </a:pPr>
            <a:r>
              <a:rPr lang="de-DE" dirty="0" smtClean="0"/>
              <a:t>2. Projekt</a:t>
            </a:r>
            <a:r>
              <a:rPr lang="de-DE" dirty="0" smtClean="0"/>
              <a:t>-Setup</a:t>
            </a:r>
          </a:p>
          <a:p>
            <a:pPr marL="0" indent="0">
              <a:buNone/>
            </a:pPr>
            <a:r>
              <a:rPr lang="de-DE" dirty="0" smtClean="0"/>
              <a:t>3. Wartbarer </a:t>
            </a:r>
            <a:r>
              <a:rPr lang="de-DE" dirty="0" smtClean="0"/>
              <a:t>Code</a:t>
            </a:r>
          </a:p>
          <a:p>
            <a:pPr marL="0" indent="0">
              <a:buNone/>
            </a:pPr>
            <a:r>
              <a:rPr lang="de-DE" dirty="0" smtClean="0"/>
              <a:t>4. Prototypische Vererbung (Fortsetzung evtl. morgen!)</a:t>
            </a:r>
            <a:endParaRPr lang="de-DE" dirty="0" smtClean="0"/>
          </a:p>
        </p:txBody>
      </p:sp>
      <p:sp>
        <p:nvSpPr>
          <p:cNvPr id="3" name="Titel 2"/>
          <p:cNvSpPr>
            <a:spLocks noGrp="1"/>
          </p:cNvSpPr>
          <p:nvPr>
            <p:ph type="title"/>
          </p:nvPr>
        </p:nvSpPr>
        <p:spPr/>
        <p:txBody>
          <a:bodyPr/>
          <a:lstStyle/>
          <a:p>
            <a:r>
              <a:rPr lang="de-DE" dirty="0" smtClean="0"/>
              <a:t>Fazit Tag 1</a:t>
            </a:r>
            <a:endParaRPr lang="de-DE" dirty="0"/>
          </a:p>
        </p:txBody>
      </p:sp>
    </p:spTree>
    <p:extLst>
      <p:ext uri="{BB962C8B-B14F-4D97-AF65-F5344CB8AC3E}">
        <p14:creationId xmlns:p14="http://schemas.microsoft.com/office/powerpoint/2010/main" val="322121506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800px-Brendan-Eich-20080310.jpg"/>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Inhaltsplatzhalter 1"/>
          <p:cNvSpPr>
            <a:spLocks noGrp="1"/>
          </p:cNvSpPr>
          <p:nvPr>
            <p:ph idx="1"/>
          </p:nvPr>
        </p:nvSpPr>
        <p:spPr/>
        <p:txBody>
          <a:bodyPr>
            <a:normAutofit/>
          </a:bodyPr>
          <a:lstStyle/>
          <a:p>
            <a:pPr marL="0" indent="0">
              <a:buNone/>
            </a:pPr>
            <a:r>
              <a:rPr lang="de-DE" dirty="0" smtClean="0">
                <a:solidFill>
                  <a:schemeClr val="bg1"/>
                </a:solidFill>
              </a:rPr>
              <a:t>„</a:t>
            </a:r>
            <a:r>
              <a:rPr lang="de-DE" dirty="0" err="1" smtClean="0">
                <a:solidFill>
                  <a:schemeClr val="bg1"/>
                </a:solidFill>
              </a:rPr>
              <a:t>Why</a:t>
            </a:r>
            <a:r>
              <a:rPr lang="de-DE" dirty="0" smtClean="0">
                <a:solidFill>
                  <a:schemeClr val="bg1"/>
                </a:solidFill>
              </a:rPr>
              <a:t> </a:t>
            </a:r>
            <a:r>
              <a:rPr lang="de-DE" dirty="0" err="1">
                <a:solidFill>
                  <a:schemeClr val="bg1"/>
                </a:solidFill>
              </a:rPr>
              <a:t>two</a:t>
            </a:r>
            <a:r>
              <a:rPr lang="de-DE" dirty="0">
                <a:solidFill>
                  <a:schemeClr val="bg1"/>
                </a:solidFill>
              </a:rPr>
              <a:t> </a:t>
            </a:r>
            <a:r>
              <a:rPr lang="de-DE" dirty="0" err="1">
                <a:solidFill>
                  <a:schemeClr val="bg1"/>
                </a:solidFill>
              </a:rPr>
              <a:t>programming</a:t>
            </a:r>
            <a:r>
              <a:rPr lang="de-DE" dirty="0">
                <a:solidFill>
                  <a:schemeClr val="bg1"/>
                </a:solidFill>
              </a:rPr>
              <a:t> </a:t>
            </a:r>
            <a:r>
              <a:rPr lang="de-DE" dirty="0" err="1">
                <a:solidFill>
                  <a:schemeClr val="bg1"/>
                </a:solidFill>
              </a:rPr>
              <a:t>languages</a:t>
            </a:r>
            <a:r>
              <a:rPr lang="de-DE" dirty="0" smtClean="0">
                <a:solidFill>
                  <a:schemeClr val="bg1"/>
                </a:solidFill>
              </a:rPr>
              <a:t>?“ </a:t>
            </a:r>
            <a:endParaRPr lang="de-DE" dirty="0">
              <a:solidFill>
                <a:schemeClr val="bg1"/>
              </a:solidFill>
            </a:endParaRPr>
          </a:p>
          <a:p>
            <a:pPr marL="0" indent="0">
              <a:buNone/>
            </a:pPr>
            <a:r>
              <a:rPr lang="de-DE" dirty="0" err="1" smtClean="0">
                <a:solidFill>
                  <a:schemeClr val="bg1"/>
                </a:solidFill>
              </a:rPr>
              <a:t>Answer</a:t>
            </a:r>
            <a:r>
              <a:rPr lang="de-DE" dirty="0">
                <a:solidFill>
                  <a:schemeClr val="bg1"/>
                </a:solidFill>
              </a:rPr>
              <a:t>: </a:t>
            </a:r>
            <a:r>
              <a:rPr lang="de-DE" dirty="0" err="1">
                <a:solidFill>
                  <a:schemeClr val="bg1"/>
                </a:solidFill>
              </a:rPr>
              <a:t>division</a:t>
            </a:r>
            <a:r>
              <a:rPr lang="de-DE" dirty="0">
                <a:solidFill>
                  <a:schemeClr val="bg1"/>
                </a:solidFill>
              </a:rPr>
              <a:t> </a:t>
            </a:r>
            <a:r>
              <a:rPr lang="de-DE" dirty="0" err="1">
                <a:solidFill>
                  <a:schemeClr val="bg1"/>
                </a:solidFill>
              </a:rPr>
              <a:t>of</a:t>
            </a:r>
            <a:r>
              <a:rPr lang="de-DE" dirty="0">
                <a:solidFill>
                  <a:schemeClr val="bg1"/>
                </a:solidFill>
              </a:rPr>
              <a:t> </a:t>
            </a:r>
            <a:r>
              <a:rPr lang="de-DE" dirty="0" err="1">
                <a:solidFill>
                  <a:schemeClr val="bg1"/>
                </a:solidFill>
              </a:rPr>
              <a:t>labor</a:t>
            </a:r>
            <a:r>
              <a:rPr lang="de-DE" dirty="0">
                <a:solidFill>
                  <a:schemeClr val="bg1"/>
                </a:solidFill>
              </a:rPr>
              <a:t>, </a:t>
            </a:r>
            <a:r>
              <a:rPr lang="de-DE" dirty="0" err="1">
                <a:solidFill>
                  <a:schemeClr val="bg1"/>
                </a:solidFill>
              </a:rPr>
              <a:t>specialization</a:t>
            </a:r>
            <a:r>
              <a:rPr lang="de-DE" dirty="0">
                <a:solidFill>
                  <a:schemeClr val="bg1"/>
                </a:solidFill>
              </a:rPr>
              <a:t> </a:t>
            </a:r>
          </a:p>
          <a:p>
            <a:pPr marL="0" indent="0">
              <a:buNone/>
            </a:pPr>
            <a:r>
              <a:rPr lang="de-DE" dirty="0" smtClean="0">
                <a:solidFill>
                  <a:schemeClr val="bg1"/>
                </a:solidFill>
              </a:rPr>
              <a:t>	Java </a:t>
            </a:r>
            <a:r>
              <a:rPr lang="de-DE" dirty="0" err="1">
                <a:solidFill>
                  <a:schemeClr val="bg1"/>
                </a:solidFill>
              </a:rPr>
              <a:t>for</a:t>
            </a:r>
            <a:r>
              <a:rPr lang="de-DE" dirty="0">
                <a:solidFill>
                  <a:schemeClr val="bg1"/>
                </a:solidFill>
              </a:rPr>
              <a:t> high-</a:t>
            </a:r>
            <a:r>
              <a:rPr lang="de-DE" dirty="0" err="1">
                <a:solidFill>
                  <a:schemeClr val="bg1"/>
                </a:solidFill>
              </a:rPr>
              <a:t>priced</a:t>
            </a:r>
            <a:r>
              <a:rPr lang="de-DE" dirty="0">
                <a:solidFill>
                  <a:schemeClr val="bg1"/>
                </a:solidFill>
              </a:rPr>
              <a:t> </a:t>
            </a:r>
            <a:r>
              <a:rPr lang="de-DE" dirty="0" err="1">
                <a:solidFill>
                  <a:schemeClr val="bg1"/>
                </a:solidFill>
              </a:rPr>
              <a:t>components</a:t>
            </a:r>
            <a:r>
              <a:rPr lang="de-DE" dirty="0">
                <a:solidFill>
                  <a:schemeClr val="bg1"/>
                </a:solidFill>
              </a:rPr>
              <a:t>/</a:t>
            </a:r>
            <a:r>
              <a:rPr lang="de-DE" dirty="0" err="1">
                <a:solidFill>
                  <a:schemeClr val="bg1"/>
                </a:solidFill>
              </a:rPr>
              <a:t>widgets</a:t>
            </a:r>
            <a:r>
              <a:rPr lang="de-DE" dirty="0">
                <a:solidFill>
                  <a:schemeClr val="bg1"/>
                </a:solidFill>
              </a:rPr>
              <a:t> </a:t>
            </a:r>
            <a:r>
              <a:rPr lang="de-DE" dirty="0" smtClean="0">
                <a:solidFill>
                  <a:schemeClr val="bg1"/>
                </a:solidFill>
              </a:rPr>
              <a:t/>
            </a:r>
            <a:br>
              <a:rPr lang="de-DE" dirty="0" smtClean="0">
                <a:solidFill>
                  <a:schemeClr val="bg1"/>
                </a:solidFill>
              </a:rPr>
            </a:br>
            <a:r>
              <a:rPr lang="de-DE" dirty="0" smtClean="0">
                <a:solidFill>
                  <a:schemeClr val="bg1"/>
                </a:solidFill>
              </a:rPr>
              <a:t>	(</a:t>
            </a:r>
            <a:r>
              <a:rPr lang="de-DE" dirty="0" err="1">
                <a:solidFill>
                  <a:schemeClr val="bg1"/>
                </a:solidFill>
              </a:rPr>
              <a:t>applet</a:t>
            </a:r>
            <a:r>
              <a:rPr lang="de-DE" dirty="0">
                <a:solidFill>
                  <a:schemeClr val="bg1"/>
                </a:solidFill>
              </a:rPr>
              <a:t>/</a:t>
            </a:r>
            <a:r>
              <a:rPr lang="de-DE" dirty="0" err="1">
                <a:solidFill>
                  <a:schemeClr val="bg1"/>
                </a:solidFill>
              </a:rPr>
              <a:t>plugin</a:t>
            </a:r>
            <a:r>
              <a:rPr lang="de-DE" dirty="0">
                <a:solidFill>
                  <a:schemeClr val="bg1"/>
                </a:solidFill>
              </a:rPr>
              <a:t> </a:t>
            </a:r>
            <a:r>
              <a:rPr lang="de-DE" dirty="0" err="1">
                <a:solidFill>
                  <a:schemeClr val="bg1"/>
                </a:solidFill>
              </a:rPr>
              <a:t>model</a:t>
            </a:r>
            <a:r>
              <a:rPr lang="de-DE" dirty="0">
                <a:solidFill>
                  <a:schemeClr val="bg1"/>
                </a:solidFill>
              </a:rPr>
              <a:t>) </a:t>
            </a:r>
          </a:p>
          <a:p>
            <a:pPr marL="0" indent="0">
              <a:buNone/>
            </a:pPr>
            <a:r>
              <a:rPr lang="de-DE" dirty="0" smtClean="0">
                <a:solidFill>
                  <a:schemeClr val="bg1"/>
                </a:solidFill>
              </a:rPr>
              <a:t>	JavaScript </a:t>
            </a:r>
            <a:r>
              <a:rPr lang="de-DE" dirty="0" err="1">
                <a:solidFill>
                  <a:schemeClr val="bg1"/>
                </a:solidFill>
              </a:rPr>
              <a:t>for</a:t>
            </a:r>
            <a:r>
              <a:rPr lang="de-DE" dirty="0">
                <a:solidFill>
                  <a:schemeClr val="bg1"/>
                </a:solidFill>
              </a:rPr>
              <a:t> </a:t>
            </a:r>
            <a:r>
              <a:rPr lang="de-DE" dirty="0" err="1">
                <a:solidFill>
                  <a:schemeClr val="bg1"/>
                </a:solidFill>
              </a:rPr>
              <a:t>mass</a:t>
            </a:r>
            <a:r>
              <a:rPr lang="de-DE" dirty="0">
                <a:solidFill>
                  <a:schemeClr val="bg1"/>
                </a:solidFill>
              </a:rPr>
              <a:t> </a:t>
            </a:r>
            <a:r>
              <a:rPr lang="de-DE" dirty="0" err="1">
                <a:solidFill>
                  <a:schemeClr val="bg1"/>
                </a:solidFill>
              </a:rPr>
              <a:t>market</a:t>
            </a:r>
            <a:r>
              <a:rPr lang="de-DE" dirty="0">
                <a:solidFill>
                  <a:schemeClr val="bg1"/>
                </a:solidFill>
              </a:rPr>
              <a:t> web </a:t>
            </a:r>
            <a:r>
              <a:rPr lang="de-DE" dirty="0" err="1">
                <a:solidFill>
                  <a:schemeClr val="bg1"/>
                </a:solidFill>
              </a:rPr>
              <a:t>designers</a:t>
            </a:r>
            <a:r>
              <a:rPr lang="de-DE" dirty="0">
                <a:solidFill>
                  <a:schemeClr val="bg1"/>
                </a:solidFill>
              </a:rPr>
              <a:t> </a:t>
            </a:r>
            <a:r>
              <a:rPr lang="de-DE" dirty="0" smtClean="0">
                <a:solidFill>
                  <a:schemeClr val="bg1"/>
                </a:solidFill>
              </a:rPr>
              <a:t/>
            </a:r>
            <a:br>
              <a:rPr lang="de-DE" dirty="0" smtClean="0">
                <a:solidFill>
                  <a:schemeClr val="bg1"/>
                </a:solidFill>
              </a:rPr>
            </a:br>
            <a:r>
              <a:rPr lang="de-DE" dirty="0" smtClean="0">
                <a:solidFill>
                  <a:schemeClr val="bg1"/>
                </a:solidFill>
              </a:rPr>
              <a:t>	(</a:t>
            </a:r>
            <a:r>
              <a:rPr lang="de-DE" dirty="0" err="1">
                <a:solidFill>
                  <a:schemeClr val="bg1"/>
                </a:solidFill>
              </a:rPr>
              <a:t>glue</a:t>
            </a:r>
            <a:r>
              <a:rPr lang="de-DE" dirty="0">
                <a:solidFill>
                  <a:schemeClr val="bg1"/>
                </a:solidFill>
              </a:rPr>
              <a:t> </a:t>
            </a:r>
            <a:r>
              <a:rPr lang="de-DE" dirty="0" err="1" smtClean="0">
                <a:solidFill>
                  <a:schemeClr val="bg1"/>
                </a:solidFill>
              </a:rPr>
              <a:t>code</a:t>
            </a:r>
            <a:r>
              <a:rPr lang="de-DE" dirty="0" smtClean="0">
                <a:solidFill>
                  <a:schemeClr val="bg1"/>
                </a:solidFill>
              </a:rPr>
              <a:t> </a:t>
            </a:r>
            <a:r>
              <a:rPr lang="de-DE" dirty="0" err="1" smtClean="0">
                <a:solidFill>
                  <a:schemeClr val="bg1"/>
                </a:solidFill>
              </a:rPr>
              <a:t>between</a:t>
            </a:r>
            <a:r>
              <a:rPr lang="de-DE" dirty="0" smtClean="0">
                <a:solidFill>
                  <a:schemeClr val="bg1"/>
                </a:solidFill>
              </a:rPr>
              <a:t> </a:t>
            </a:r>
            <a:r>
              <a:rPr lang="de-DE" dirty="0" err="1" smtClean="0">
                <a:solidFill>
                  <a:schemeClr val="bg1"/>
                </a:solidFill>
              </a:rPr>
              <a:t>components</a:t>
            </a:r>
            <a:r>
              <a:rPr lang="de-DE" dirty="0">
                <a:solidFill>
                  <a:schemeClr val="bg1"/>
                </a:solidFill>
              </a:rPr>
              <a:t>, </a:t>
            </a:r>
            <a:r>
              <a:rPr lang="de-DE" dirty="0" smtClean="0">
                <a:solidFill>
                  <a:schemeClr val="bg1"/>
                </a:solidFill>
              </a:rPr>
              <a:t/>
            </a:r>
            <a:br>
              <a:rPr lang="de-DE" dirty="0" smtClean="0">
                <a:solidFill>
                  <a:schemeClr val="bg1"/>
                </a:solidFill>
              </a:rPr>
            </a:br>
            <a:r>
              <a:rPr lang="de-DE" dirty="0" smtClean="0">
                <a:solidFill>
                  <a:schemeClr val="bg1"/>
                </a:solidFill>
              </a:rPr>
              <a:t>	</a:t>
            </a:r>
            <a:r>
              <a:rPr lang="de-DE" dirty="0" err="1" smtClean="0">
                <a:solidFill>
                  <a:schemeClr val="bg1"/>
                </a:solidFill>
              </a:rPr>
              <a:t>scripting</a:t>
            </a:r>
            <a:r>
              <a:rPr lang="de-DE" dirty="0" smtClean="0">
                <a:solidFill>
                  <a:schemeClr val="bg1"/>
                </a:solidFill>
              </a:rPr>
              <a:t> </a:t>
            </a:r>
            <a:r>
              <a:rPr lang="de-DE" dirty="0" err="1">
                <a:solidFill>
                  <a:schemeClr val="bg1"/>
                </a:solidFill>
              </a:rPr>
              <a:t>of</a:t>
            </a:r>
            <a:r>
              <a:rPr lang="de-DE" dirty="0">
                <a:solidFill>
                  <a:schemeClr val="bg1"/>
                </a:solidFill>
              </a:rPr>
              <a:t> Java </a:t>
            </a:r>
            <a:r>
              <a:rPr lang="de-DE" dirty="0" smtClean="0">
                <a:solidFill>
                  <a:schemeClr val="bg1"/>
                </a:solidFill>
              </a:rPr>
              <a:t>Applets,</a:t>
            </a:r>
            <a:br>
              <a:rPr lang="de-DE" dirty="0" smtClean="0">
                <a:solidFill>
                  <a:schemeClr val="bg1"/>
                </a:solidFill>
              </a:rPr>
            </a:br>
            <a:r>
              <a:rPr lang="de-DE" dirty="0" smtClean="0">
                <a:solidFill>
                  <a:schemeClr val="bg1"/>
                </a:solidFill>
              </a:rPr>
              <a:t>	form </a:t>
            </a:r>
            <a:r>
              <a:rPr lang="de-DE" dirty="0" err="1" smtClean="0">
                <a:solidFill>
                  <a:schemeClr val="bg1"/>
                </a:solidFill>
              </a:rPr>
              <a:t>validation</a:t>
            </a:r>
            <a:r>
              <a:rPr lang="de-DE" dirty="0" smtClean="0">
                <a:solidFill>
                  <a:schemeClr val="bg1"/>
                </a:solidFill>
              </a:rPr>
              <a:t>, </a:t>
            </a:r>
            <a:r>
              <a:rPr lang="de-DE" dirty="0" err="1" smtClean="0">
                <a:solidFill>
                  <a:schemeClr val="bg1"/>
                </a:solidFill>
              </a:rPr>
              <a:t>image</a:t>
            </a:r>
            <a:r>
              <a:rPr lang="de-DE" dirty="0" smtClean="0">
                <a:solidFill>
                  <a:schemeClr val="bg1"/>
                </a:solidFill>
              </a:rPr>
              <a:t> </a:t>
            </a:r>
            <a:r>
              <a:rPr lang="de-DE" dirty="0" err="1" smtClean="0">
                <a:solidFill>
                  <a:schemeClr val="bg1"/>
                </a:solidFill>
              </a:rPr>
              <a:t>rollovers</a:t>
            </a:r>
            <a:r>
              <a:rPr lang="de-DE" dirty="0" smtClean="0">
                <a:solidFill>
                  <a:schemeClr val="bg1"/>
                </a:solidFill>
              </a:rPr>
              <a:t>,)</a:t>
            </a:r>
          </a:p>
          <a:p>
            <a:pPr marL="0" indent="0">
              <a:buNone/>
            </a:pPr>
            <a:r>
              <a:rPr lang="de-DE" dirty="0">
                <a:solidFill>
                  <a:schemeClr val="bg1"/>
                </a:solidFill>
              </a:rPr>
              <a:t>In </a:t>
            </a:r>
            <a:r>
              <a:rPr lang="de-DE" dirty="0" err="1">
                <a:solidFill>
                  <a:schemeClr val="bg1"/>
                </a:solidFill>
              </a:rPr>
              <a:t>the</a:t>
            </a:r>
            <a:r>
              <a:rPr lang="de-DE" dirty="0">
                <a:solidFill>
                  <a:schemeClr val="bg1"/>
                </a:solidFill>
              </a:rPr>
              <a:t> last </a:t>
            </a:r>
            <a:r>
              <a:rPr lang="de-DE" dirty="0" err="1">
                <a:solidFill>
                  <a:schemeClr val="bg1"/>
                </a:solidFill>
              </a:rPr>
              <a:t>decade</a:t>
            </a:r>
            <a:r>
              <a:rPr lang="de-DE" dirty="0">
                <a:solidFill>
                  <a:schemeClr val="bg1"/>
                </a:solidFill>
              </a:rPr>
              <a:t> Java </a:t>
            </a:r>
            <a:r>
              <a:rPr lang="de-DE" dirty="0" err="1">
                <a:solidFill>
                  <a:schemeClr val="bg1"/>
                </a:solidFill>
              </a:rPr>
              <a:t>has</a:t>
            </a:r>
            <a:r>
              <a:rPr lang="de-DE" dirty="0">
                <a:solidFill>
                  <a:schemeClr val="bg1"/>
                </a:solidFill>
              </a:rPr>
              <a:t> </a:t>
            </a:r>
            <a:r>
              <a:rPr lang="de-DE" dirty="0" err="1">
                <a:solidFill>
                  <a:schemeClr val="bg1"/>
                </a:solidFill>
              </a:rPr>
              <a:t>almost</a:t>
            </a:r>
            <a:r>
              <a:rPr lang="de-DE" dirty="0">
                <a:solidFill>
                  <a:schemeClr val="bg1"/>
                </a:solidFill>
              </a:rPr>
              <a:t> </a:t>
            </a:r>
            <a:r>
              <a:rPr lang="de-DE" dirty="0" err="1">
                <a:solidFill>
                  <a:schemeClr val="bg1"/>
                </a:solidFill>
              </a:rPr>
              <a:t>disappeared</a:t>
            </a:r>
            <a:r>
              <a:rPr lang="de-DE" dirty="0">
                <a:solidFill>
                  <a:schemeClr val="bg1"/>
                </a:solidFill>
              </a:rPr>
              <a:t> on </a:t>
            </a:r>
            <a:r>
              <a:rPr lang="de-DE" dirty="0" err="1">
                <a:solidFill>
                  <a:schemeClr val="bg1"/>
                </a:solidFill>
              </a:rPr>
              <a:t>the</a:t>
            </a:r>
            <a:r>
              <a:rPr lang="de-DE" dirty="0">
                <a:solidFill>
                  <a:schemeClr val="bg1"/>
                </a:solidFill>
              </a:rPr>
              <a:t> </a:t>
            </a:r>
            <a:r>
              <a:rPr lang="de-DE" dirty="0" err="1">
                <a:solidFill>
                  <a:schemeClr val="bg1"/>
                </a:solidFill>
              </a:rPr>
              <a:t>client</a:t>
            </a:r>
            <a:r>
              <a:rPr lang="de-DE" dirty="0">
                <a:solidFill>
                  <a:schemeClr val="bg1"/>
                </a:solidFill>
              </a:rPr>
              <a:t> </a:t>
            </a:r>
            <a:r>
              <a:rPr lang="de-DE" dirty="0" err="1">
                <a:solidFill>
                  <a:schemeClr val="bg1"/>
                </a:solidFill>
              </a:rPr>
              <a:t>side</a:t>
            </a:r>
            <a:r>
              <a:rPr lang="de-DE" dirty="0">
                <a:solidFill>
                  <a:schemeClr val="bg1"/>
                </a:solidFill>
              </a:rPr>
              <a:t> </a:t>
            </a:r>
            <a:r>
              <a:rPr lang="de-DE" dirty="0" err="1">
                <a:solidFill>
                  <a:schemeClr val="bg1"/>
                </a:solidFill>
              </a:rPr>
              <a:t>of</a:t>
            </a:r>
            <a:r>
              <a:rPr lang="de-DE" dirty="0">
                <a:solidFill>
                  <a:schemeClr val="bg1"/>
                </a:solidFill>
              </a:rPr>
              <a:t> </a:t>
            </a:r>
            <a:r>
              <a:rPr lang="de-DE" dirty="0" err="1">
                <a:solidFill>
                  <a:schemeClr val="bg1"/>
                </a:solidFill>
              </a:rPr>
              <a:t>the</a:t>
            </a:r>
            <a:r>
              <a:rPr lang="de-DE" dirty="0">
                <a:solidFill>
                  <a:schemeClr val="bg1"/>
                </a:solidFill>
              </a:rPr>
              <a:t> Web </a:t>
            </a:r>
          </a:p>
        </p:txBody>
      </p:sp>
      <p:sp>
        <p:nvSpPr>
          <p:cNvPr id="3" name="Titel 2"/>
          <p:cNvSpPr>
            <a:spLocks noGrp="1"/>
          </p:cNvSpPr>
          <p:nvPr>
            <p:ph type="title"/>
          </p:nvPr>
        </p:nvSpPr>
        <p:spPr/>
        <p:txBody>
          <a:bodyPr/>
          <a:lstStyle/>
          <a:p>
            <a:r>
              <a:rPr lang="de-DE" dirty="0" smtClean="0"/>
              <a:t>Java vs. JavaScript</a:t>
            </a:r>
            <a:endParaRPr lang="de-DE" dirty="0"/>
          </a:p>
        </p:txBody>
      </p:sp>
      <p:sp>
        <p:nvSpPr>
          <p:cNvPr id="4" name="Textfeld 3"/>
          <p:cNvSpPr txBox="1"/>
          <p:nvPr/>
        </p:nvSpPr>
        <p:spPr>
          <a:xfrm>
            <a:off x="1924873" y="6453336"/>
            <a:ext cx="7327647" cy="430887"/>
          </a:xfrm>
          <a:prstGeom prst="rect">
            <a:avLst/>
          </a:prstGeom>
          <a:noFill/>
        </p:spPr>
        <p:txBody>
          <a:bodyPr wrap="none" rtlCol="0">
            <a:spAutoFit/>
          </a:bodyPr>
          <a:lstStyle/>
          <a:p>
            <a:r>
              <a:rPr lang="de-DE" sz="1100" dirty="0" smtClean="0">
                <a:solidFill>
                  <a:srgbClr val="FFFFFF"/>
                </a:solidFill>
              </a:rPr>
              <a:t>Inhalt: http</a:t>
            </a:r>
            <a:r>
              <a:rPr lang="de-DE" sz="1100" dirty="0">
                <a:solidFill>
                  <a:srgbClr val="FFFFFF"/>
                </a:solidFill>
              </a:rPr>
              <a:t>://</a:t>
            </a:r>
            <a:r>
              <a:rPr lang="de-DE" sz="1100" dirty="0" err="1">
                <a:solidFill>
                  <a:srgbClr val="FFFFFF"/>
                </a:solidFill>
              </a:rPr>
              <a:t>de.slideshare.net</a:t>
            </a:r>
            <a:r>
              <a:rPr lang="de-DE" sz="1100" dirty="0">
                <a:solidFill>
                  <a:srgbClr val="FFFFFF"/>
                </a:solidFill>
              </a:rPr>
              <a:t>/</a:t>
            </a:r>
            <a:r>
              <a:rPr lang="de-DE" sz="1100" dirty="0" err="1">
                <a:solidFill>
                  <a:srgbClr val="FFFFFF"/>
                </a:solidFill>
              </a:rPr>
              <a:t>BrendanEich</a:t>
            </a:r>
            <a:r>
              <a:rPr lang="de-DE" sz="1100" dirty="0">
                <a:solidFill>
                  <a:srgbClr val="FFFFFF"/>
                </a:solidFill>
              </a:rPr>
              <a:t>/splash-</a:t>
            </a:r>
            <a:r>
              <a:rPr lang="de-DE" sz="1100" dirty="0" smtClean="0">
                <a:solidFill>
                  <a:srgbClr val="FFFFFF"/>
                </a:solidFill>
              </a:rPr>
              <a:t>9915475</a:t>
            </a:r>
          </a:p>
          <a:p>
            <a:r>
              <a:rPr lang="de-DE" sz="1100" dirty="0">
                <a:solidFill>
                  <a:srgbClr val="FFFFFF"/>
                </a:solidFill>
              </a:rPr>
              <a:t>Bild: Martin </a:t>
            </a:r>
            <a:r>
              <a:rPr lang="de-DE" sz="1100" dirty="0" err="1">
                <a:solidFill>
                  <a:srgbClr val="FFFFFF"/>
                </a:solidFill>
              </a:rPr>
              <a:t>Kliehm</a:t>
            </a:r>
            <a:r>
              <a:rPr lang="de-DE" sz="1100" dirty="0">
                <a:solidFill>
                  <a:srgbClr val="FFFFFF"/>
                </a:solidFill>
              </a:rPr>
              <a:t> </a:t>
            </a:r>
            <a:r>
              <a:rPr lang="de-DE" sz="1100" dirty="0" err="1">
                <a:solidFill>
                  <a:srgbClr val="FFFFFF"/>
                </a:solidFill>
              </a:rPr>
              <a:t>from</a:t>
            </a:r>
            <a:r>
              <a:rPr lang="de-DE" sz="1100" dirty="0">
                <a:solidFill>
                  <a:srgbClr val="FFFFFF"/>
                </a:solidFill>
              </a:rPr>
              <a:t> Frankfurt am Main, Germany, 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/File:Brendan-Eich-20080310.jpg</a:t>
            </a:r>
          </a:p>
        </p:txBody>
      </p:sp>
    </p:spTree>
    <p:extLst>
      <p:ext uri="{BB962C8B-B14F-4D97-AF65-F5344CB8AC3E}">
        <p14:creationId xmlns:p14="http://schemas.microsoft.com/office/powerpoint/2010/main" val="193448717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 1" descr="Bundesarchiv_Bild_183-14059-0018,_Berlin,_Oberbefehlshaber_der_vier_Verbündeten.jpg"/>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9727660" cy="6858000"/>
          </a:xfrm>
          <a:prstGeom prst="rect">
            <a:avLst/>
          </a:prstGeom>
        </p:spPr>
      </p:pic>
      <p:sp>
        <p:nvSpPr>
          <p:cNvPr id="3" name="Titel 2"/>
          <p:cNvSpPr>
            <a:spLocks noGrp="1"/>
          </p:cNvSpPr>
          <p:nvPr>
            <p:ph type="title"/>
          </p:nvPr>
        </p:nvSpPr>
        <p:spPr/>
        <p:txBody>
          <a:bodyPr/>
          <a:lstStyle/>
          <a:p>
            <a:r>
              <a:rPr lang="bg-BG" dirty="0"/>
              <a:t>Война и миръ</a:t>
            </a:r>
            <a:endParaRPr lang="de-DE" dirty="0"/>
          </a:p>
        </p:txBody>
      </p:sp>
      <p:sp>
        <p:nvSpPr>
          <p:cNvPr id="9" name="Inhaltsplatzhalter 3"/>
          <p:cNvSpPr>
            <a:spLocks noGrp="1"/>
          </p:cNvSpPr>
          <p:nvPr>
            <p:ph idx="1"/>
          </p:nvPr>
        </p:nvSpPr>
        <p:spPr>
          <a:xfrm>
            <a:off x="360363" y="1127124"/>
            <a:ext cx="8783637" cy="6217019"/>
          </a:xfrm>
        </p:spPr>
        <p:txBody>
          <a:bodyPr>
            <a:normAutofit/>
          </a:bodyPr>
          <a:lstStyle/>
          <a:p>
            <a:pPr marL="252000" lvl="1" indent="0">
              <a:buNone/>
            </a:pPr>
            <a:r>
              <a:rPr lang="de-DE" dirty="0" smtClean="0">
                <a:solidFill>
                  <a:schemeClr val="bg1"/>
                </a:solidFill>
              </a:rPr>
              <a:t>ES3 (2000)	Netscape Navigator 6, </a:t>
            </a:r>
            <a:br>
              <a:rPr lang="de-DE" dirty="0" smtClean="0">
                <a:solidFill>
                  <a:schemeClr val="bg1"/>
                </a:solidFill>
              </a:rPr>
            </a:br>
            <a:r>
              <a:rPr lang="de-DE" dirty="0" smtClean="0">
                <a:solidFill>
                  <a:schemeClr val="bg1"/>
                </a:solidFill>
              </a:rPr>
              <a:t>		Firefox 1.0, </a:t>
            </a:r>
            <a:br>
              <a:rPr lang="de-DE" dirty="0" smtClean="0">
                <a:solidFill>
                  <a:schemeClr val="bg1"/>
                </a:solidFill>
              </a:rPr>
            </a:br>
            <a:r>
              <a:rPr lang="de-DE" dirty="0" smtClean="0">
                <a:solidFill>
                  <a:schemeClr val="bg1"/>
                </a:solidFill>
              </a:rPr>
              <a:t>		Internet Explorer 5.5-</a:t>
            </a:r>
            <a:r>
              <a:rPr lang="de-DE" dirty="0">
                <a:solidFill>
                  <a:schemeClr val="bg1"/>
                </a:solidFill>
              </a:rPr>
              <a:t>8</a:t>
            </a:r>
            <a:br>
              <a:rPr lang="de-DE" dirty="0">
                <a:solidFill>
                  <a:schemeClr val="bg1"/>
                </a:solidFill>
              </a:rPr>
            </a:br>
            <a:r>
              <a:rPr lang="de-DE" dirty="0">
                <a:solidFill>
                  <a:schemeClr val="bg1"/>
                </a:solidFill>
              </a:rPr>
              <a:t>		</a:t>
            </a:r>
            <a:r>
              <a:rPr lang="de-DE" dirty="0" smtClean="0">
                <a:solidFill>
                  <a:schemeClr val="bg1"/>
                </a:solidFill>
              </a:rPr>
              <a:t>(</a:t>
            </a:r>
            <a:r>
              <a:rPr lang="de-DE" dirty="0" err="1" smtClean="0">
                <a:solidFill>
                  <a:schemeClr val="bg1"/>
                </a:solidFill>
              </a:rPr>
              <a:t>Function</a:t>
            </a:r>
            <a:r>
              <a:rPr lang="de-DE" dirty="0" smtClean="0">
                <a:solidFill>
                  <a:schemeClr val="bg1"/>
                </a:solidFill>
              </a:rPr>
              <a:t> </a:t>
            </a:r>
            <a:r>
              <a:rPr lang="de-DE" dirty="0" err="1" smtClean="0">
                <a:solidFill>
                  <a:schemeClr val="bg1"/>
                </a:solidFill>
              </a:rPr>
              <a:t>expressions</a:t>
            </a:r>
            <a:r>
              <a:rPr lang="de-DE" dirty="0" smtClean="0">
                <a:solidFill>
                  <a:schemeClr val="bg1"/>
                </a:solidFill>
              </a:rPr>
              <a:t>, </a:t>
            </a:r>
            <a:r>
              <a:rPr lang="de-DE" dirty="0" err="1" smtClean="0">
                <a:solidFill>
                  <a:schemeClr val="bg1"/>
                </a:solidFill>
              </a:rPr>
              <a:t>RegExp</a:t>
            </a:r>
            <a:r>
              <a:rPr lang="de-DE" dirty="0" smtClean="0">
                <a:solidFill>
                  <a:schemeClr val="bg1"/>
                </a:solidFill>
              </a:rPr>
              <a:t>, </a:t>
            </a:r>
            <a:r>
              <a:rPr lang="de-DE" dirty="0" err="1" smtClean="0">
                <a:solidFill>
                  <a:schemeClr val="bg1"/>
                </a:solidFill>
              </a:rPr>
              <a:t>try</a:t>
            </a:r>
            <a:r>
              <a:rPr lang="de-DE" dirty="0">
                <a:solidFill>
                  <a:schemeClr val="bg1"/>
                </a:solidFill>
              </a:rPr>
              <a:t>-catch-</a:t>
            </a:r>
            <a:r>
              <a:rPr lang="de-DE" dirty="0" err="1" smtClean="0">
                <a:solidFill>
                  <a:schemeClr val="bg1"/>
                </a:solidFill>
              </a:rPr>
              <a:t>ﬁnally</a:t>
            </a:r>
            <a:r>
              <a:rPr lang="de-DE" dirty="0" smtClean="0">
                <a:solidFill>
                  <a:schemeClr val="bg1"/>
                </a:solidFill>
              </a:rPr>
              <a:t>, </a:t>
            </a:r>
            <a:r>
              <a:rPr lang="de-DE" dirty="0" err="1" smtClean="0">
                <a:solidFill>
                  <a:schemeClr val="bg1"/>
                </a:solidFill>
              </a:rPr>
              <a:t>switch</a:t>
            </a:r>
            <a:r>
              <a:rPr lang="de-DE" dirty="0" smtClean="0">
                <a:solidFill>
                  <a:schemeClr val="bg1"/>
                </a:solidFill>
              </a:rPr>
              <a:t>, do</a:t>
            </a:r>
            <a:r>
              <a:rPr lang="de-DE" dirty="0">
                <a:solidFill>
                  <a:schemeClr val="bg1"/>
                </a:solidFill>
              </a:rPr>
              <a:t>-</a:t>
            </a:r>
            <a:r>
              <a:rPr lang="de-DE" dirty="0" err="1" smtClean="0">
                <a:solidFill>
                  <a:schemeClr val="bg1"/>
                </a:solidFill>
              </a:rPr>
              <a:t>while</a:t>
            </a:r>
            <a:r>
              <a:rPr lang="de-DE" dirty="0" smtClean="0">
                <a:solidFill>
                  <a:schemeClr val="bg1"/>
                </a:solidFill>
              </a:rPr>
              <a:t>)</a:t>
            </a:r>
          </a:p>
          <a:p>
            <a:pPr marL="252000" lvl="1" indent="0">
              <a:buNone/>
            </a:pPr>
            <a:endParaRPr lang="de-DE" strike="sngStrike" dirty="0" smtClean="0">
              <a:solidFill>
                <a:schemeClr val="bg1"/>
              </a:solidFill>
            </a:endParaRPr>
          </a:p>
          <a:p>
            <a:pPr marL="252000" lvl="1" indent="0">
              <a:buNone/>
            </a:pPr>
            <a:r>
              <a:rPr lang="de-DE" strike="sngStrike" dirty="0" smtClean="0">
                <a:solidFill>
                  <a:schemeClr val="bg1"/>
                </a:solidFill>
              </a:rPr>
              <a:t>ES4 (2008)</a:t>
            </a:r>
            <a:r>
              <a:rPr lang="de-DE" dirty="0" smtClean="0">
                <a:solidFill>
                  <a:schemeClr val="bg1"/>
                </a:solidFill>
              </a:rPr>
              <a:t>	</a:t>
            </a:r>
            <a:r>
              <a:rPr lang="de-DE" strike="sngStrike" dirty="0" err="1" smtClean="0">
                <a:solidFill>
                  <a:schemeClr val="bg1"/>
                </a:solidFill>
              </a:rPr>
              <a:t>ActionScript</a:t>
            </a:r>
            <a:r>
              <a:rPr lang="de-DE" strike="sngStrike" dirty="0" smtClean="0">
                <a:solidFill>
                  <a:schemeClr val="bg1"/>
                </a:solidFill>
              </a:rPr>
              <a:t> 2-3 in Adobe Flash</a:t>
            </a:r>
          </a:p>
          <a:p>
            <a:pPr marL="252000" lvl="1" indent="0">
              <a:buNone/>
            </a:pPr>
            <a:r>
              <a:rPr lang="de-DE" dirty="0">
                <a:solidFill>
                  <a:schemeClr val="bg1"/>
                </a:solidFill>
              </a:rPr>
              <a:t>	</a:t>
            </a:r>
            <a:r>
              <a:rPr lang="de-DE" dirty="0" smtClean="0">
                <a:solidFill>
                  <a:schemeClr val="bg1"/>
                </a:solidFill>
              </a:rPr>
              <a:t>	Project </a:t>
            </a:r>
            <a:r>
              <a:rPr lang="de-DE" dirty="0" err="1" smtClean="0">
                <a:solidFill>
                  <a:schemeClr val="bg1"/>
                </a:solidFill>
              </a:rPr>
              <a:t>Harmony</a:t>
            </a:r>
            <a:r>
              <a:rPr lang="de-DE" dirty="0" smtClean="0">
                <a:solidFill>
                  <a:schemeClr val="bg1"/>
                </a:solidFill>
              </a:rPr>
              <a:t> wird gestartet</a:t>
            </a:r>
          </a:p>
          <a:p>
            <a:pPr marL="252000" lvl="1" indent="0">
              <a:buNone/>
            </a:pPr>
            <a:endParaRPr lang="de-DE" dirty="0" smtClean="0">
              <a:solidFill>
                <a:schemeClr val="bg1"/>
              </a:solidFill>
            </a:endParaRPr>
          </a:p>
          <a:p>
            <a:pPr marL="252000" lvl="1" indent="0">
              <a:buNone/>
            </a:pPr>
            <a:r>
              <a:rPr lang="de-DE" dirty="0" smtClean="0">
                <a:solidFill>
                  <a:schemeClr val="bg1"/>
                </a:solidFill>
              </a:rPr>
              <a:t>ES5 (2010)	Firefox 4</a:t>
            </a:r>
            <a:br>
              <a:rPr lang="de-DE" dirty="0" smtClean="0">
                <a:solidFill>
                  <a:schemeClr val="bg1"/>
                </a:solidFill>
              </a:rPr>
            </a:br>
            <a:r>
              <a:rPr lang="de-DE" dirty="0" smtClean="0">
                <a:solidFill>
                  <a:schemeClr val="bg1"/>
                </a:solidFill>
              </a:rPr>
              <a:t>		Internet Explorer 9/10/11</a:t>
            </a:r>
            <a:br>
              <a:rPr lang="de-DE" dirty="0" smtClean="0">
                <a:solidFill>
                  <a:schemeClr val="bg1"/>
                </a:solidFill>
              </a:rPr>
            </a:br>
            <a:r>
              <a:rPr lang="de-DE" dirty="0" smtClean="0">
                <a:solidFill>
                  <a:schemeClr val="bg1"/>
                </a:solidFill>
              </a:rPr>
              <a:t>		</a:t>
            </a:r>
            <a:r>
              <a:rPr lang="de-DE" dirty="0" err="1" smtClean="0">
                <a:solidFill>
                  <a:schemeClr val="bg1"/>
                </a:solidFill>
              </a:rPr>
              <a:t>WebKit</a:t>
            </a:r>
            <a:r>
              <a:rPr lang="de-DE" dirty="0" smtClean="0">
                <a:solidFill>
                  <a:schemeClr val="bg1"/>
                </a:solidFill>
              </a:rPr>
              <a:t/>
            </a:r>
            <a:br>
              <a:rPr lang="de-DE" dirty="0" smtClean="0">
                <a:solidFill>
                  <a:schemeClr val="bg1"/>
                </a:solidFill>
              </a:rPr>
            </a:br>
            <a:r>
              <a:rPr lang="de-DE" dirty="0" smtClean="0">
                <a:solidFill>
                  <a:schemeClr val="bg1"/>
                </a:solidFill>
              </a:rPr>
              <a:t>		Chrome</a:t>
            </a:r>
            <a:r>
              <a:rPr lang="de-DE" dirty="0">
                <a:solidFill>
                  <a:schemeClr val="bg1"/>
                </a:solidFill>
              </a:rPr>
              <a:t/>
            </a:r>
            <a:br>
              <a:rPr lang="de-DE" dirty="0">
                <a:solidFill>
                  <a:schemeClr val="bg1"/>
                </a:solidFill>
              </a:rPr>
            </a:br>
            <a:r>
              <a:rPr lang="de-DE" dirty="0">
                <a:solidFill>
                  <a:schemeClr val="bg1"/>
                </a:solidFill>
              </a:rPr>
              <a:t>		(</a:t>
            </a:r>
            <a:r>
              <a:rPr lang="de-DE" dirty="0" err="1">
                <a:solidFill>
                  <a:schemeClr val="bg1"/>
                </a:solidFill>
              </a:rPr>
              <a:t>strict</a:t>
            </a:r>
            <a:r>
              <a:rPr lang="de-DE" dirty="0">
                <a:solidFill>
                  <a:schemeClr val="bg1"/>
                </a:solidFill>
              </a:rPr>
              <a:t> </a:t>
            </a:r>
            <a:r>
              <a:rPr lang="de-DE" dirty="0" err="1" smtClean="0">
                <a:solidFill>
                  <a:schemeClr val="bg1"/>
                </a:solidFill>
              </a:rPr>
              <a:t>mode</a:t>
            </a:r>
            <a:r>
              <a:rPr lang="de-DE" dirty="0" smtClean="0">
                <a:solidFill>
                  <a:schemeClr val="bg1"/>
                </a:solidFill>
              </a:rPr>
              <a:t>, neues Objektmodell, bessere Arrays, API</a:t>
            </a:r>
            <a:r>
              <a:rPr lang="de-DE" dirty="0">
                <a:solidFill>
                  <a:schemeClr val="bg1"/>
                </a:solidFill>
              </a:rPr>
              <a:t>-</a:t>
            </a:r>
            <a:r>
              <a:rPr lang="de-DE" dirty="0" smtClean="0">
                <a:solidFill>
                  <a:schemeClr val="bg1"/>
                </a:solidFill>
              </a:rPr>
              <a:t>Verbesserungen)</a:t>
            </a:r>
          </a:p>
          <a:p>
            <a:pPr marL="252000" lvl="1" indent="0">
              <a:buNone/>
            </a:pPr>
            <a:endParaRPr lang="de-DE" dirty="0" smtClean="0">
              <a:solidFill>
                <a:schemeClr val="bg1"/>
              </a:solidFill>
            </a:endParaRPr>
          </a:p>
          <a:p>
            <a:pPr marL="252000" lvl="1" indent="0">
              <a:buNone/>
            </a:pPr>
            <a:r>
              <a:rPr lang="de-DE" dirty="0" smtClean="0">
                <a:solidFill>
                  <a:schemeClr val="bg1"/>
                </a:solidFill>
              </a:rPr>
              <a:t>ES6</a:t>
            </a:r>
            <a:r>
              <a:rPr lang="de-DE" dirty="0">
                <a:solidFill>
                  <a:schemeClr val="bg1"/>
                </a:solidFill>
              </a:rPr>
              <a:t>	</a:t>
            </a:r>
            <a:r>
              <a:rPr lang="de-DE" dirty="0" smtClean="0">
                <a:solidFill>
                  <a:schemeClr val="bg1"/>
                </a:solidFill>
              </a:rPr>
              <a:t>	</a:t>
            </a:r>
            <a:r>
              <a:rPr lang="de-DE" dirty="0" err="1" smtClean="0">
                <a:solidFill>
                  <a:schemeClr val="bg1"/>
                </a:solidFill>
              </a:rPr>
              <a:t>aka</a:t>
            </a:r>
            <a:r>
              <a:rPr lang="de-DE" dirty="0" smtClean="0">
                <a:solidFill>
                  <a:schemeClr val="bg1"/>
                </a:solidFill>
              </a:rPr>
              <a:t> </a:t>
            </a:r>
            <a:r>
              <a:rPr lang="de-DE" dirty="0" err="1" smtClean="0">
                <a:solidFill>
                  <a:schemeClr val="bg1"/>
                </a:solidFill>
              </a:rPr>
              <a:t>ES.Next</a:t>
            </a:r>
            <a:r>
              <a:rPr lang="de-DE" dirty="0" smtClean="0">
                <a:solidFill>
                  <a:schemeClr val="bg1"/>
                </a:solidFill>
              </a:rPr>
              <a:t/>
            </a:r>
            <a:br>
              <a:rPr lang="de-DE" dirty="0" smtClean="0">
                <a:solidFill>
                  <a:schemeClr val="bg1"/>
                </a:solidFill>
              </a:rPr>
            </a:br>
            <a:r>
              <a:rPr lang="de-DE" dirty="0" smtClean="0">
                <a:solidFill>
                  <a:schemeClr val="bg1"/>
                </a:solidFill>
              </a:rPr>
              <a:t>		</a:t>
            </a:r>
            <a:r>
              <a:rPr lang="de-DE" dirty="0" err="1" smtClean="0">
                <a:solidFill>
                  <a:schemeClr val="bg1"/>
                </a:solidFill>
              </a:rPr>
              <a:t>aka</a:t>
            </a:r>
            <a:r>
              <a:rPr lang="de-DE" dirty="0" smtClean="0">
                <a:solidFill>
                  <a:schemeClr val="bg1"/>
                </a:solidFill>
              </a:rPr>
              <a:t> </a:t>
            </a:r>
            <a:r>
              <a:rPr lang="de-DE" dirty="0" err="1" smtClean="0">
                <a:solidFill>
                  <a:schemeClr val="bg1"/>
                </a:solidFill>
              </a:rPr>
              <a:t>Harmony</a:t>
            </a:r>
            <a:r>
              <a:rPr lang="de-DE" dirty="0" smtClean="0">
                <a:solidFill>
                  <a:schemeClr val="bg1"/>
                </a:solidFill>
              </a:rPr>
              <a:t/>
            </a:r>
            <a:br>
              <a:rPr lang="de-DE" dirty="0" smtClean="0">
                <a:solidFill>
                  <a:schemeClr val="bg1"/>
                </a:solidFill>
              </a:rPr>
            </a:br>
            <a:r>
              <a:rPr lang="de-DE" dirty="0" smtClean="0">
                <a:solidFill>
                  <a:schemeClr val="bg1"/>
                </a:solidFill>
              </a:rPr>
              <a:t>		(Block Scopes, Modules, optional Arguments, </a:t>
            </a:r>
            <a:r>
              <a:rPr lang="de-DE" dirty="0" err="1" smtClean="0">
                <a:solidFill>
                  <a:schemeClr val="bg1"/>
                </a:solidFill>
              </a:rPr>
              <a:t>Classes</a:t>
            </a:r>
            <a:r>
              <a:rPr lang="de-DE" dirty="0" smtClean="0">
                <a:solidFill>
                  <a:schemeClr val="bg1"/>
                </a:solidFill>
              </a:rPr>
              <a:t>)</a:t>
            </a:r>
          </a:p>
          <a:p>
            <a:pPr marL="252000" lvl="1" indent="0">
              <a:buNone/>
            </a:pPr>
            <a:endParaRPr lang="de-DE" i="1" dirty="0" smtClean="0">
              <a:solidFill>
                <a:schemeClr val="bg1"/>
              </a:solidFill>
            </a:endParaRPr>
          </a:p>
          <a:p>
            <a:pPr marL="252000" lvl="1" indent="0">
              <a:buNone/>
            </a:pPr>
            <a:endParaRPr lang="de-DE" i="1" dirty="0" smtClean="0">
              <a:solidFill>
                <a:schemeClr val="bg1"/>
              </a:solidFill>
            </a:endParaRPr>
          </a:p>
          <a:p>
            <a:pPr marL="252000" lvl="1" indent="0">
              <a:buNone/>
            </a:pPr>
            <a:endParaRPr lang="de-DE" i="1" dirty="0" smtClean="0">
              <a:solidFill>
                <a:schemeClr val="bg1"/>
              </a:solidFill>
            </a:endParaRPr>
          </a:p>
          <a:p>
            <a:pPr marL="252000" lvl="1" indent="0">
              <a:buNone/>
            </a:pPr>
            <a:endParaRPr lang="de-DE" i="1" dirty="0" smtClean="0">
              <a:solidFill>
                <a:schemeClr val="bg1"/>
              </a:solidFill>
            </a:endParaRPr>
          </a:p>
          <a:p>
            <a:pPr marL="252000" lvl="1" indent="0">
              <a:buNone/>
            </a:pPr>
            <a:endParaRPr lang="de-DE" i="1" dirty="0">
              <a:solidFill>
                <a:schemeClr val="bg1"/>
              </a:solidFill>
            </a:endParaRPr>
          </a:p>
          <a:p>
            <a:pPr marL="252000" lvl="1" indent="0">
              <a:buNone/>
            </a:pPr>
            <a:endParaRPr lang="de-DE" i="1" dirty="0" err="1" smtClean="0">
              <a:solidFill>
                <a:schemeClr val="bg1"/>
              </a:solidFill>
            </a:endParaRPr>
          </a:p>
        </p:txBody>
      </p:sp>
      <p:sp>
        <p:nvSpPr>
          <p:cNvPr id="7" name="Textfeld 6"/>
          <p:cNvSpPr txBox="1"/>
          <p:nvPr/>
        </p:nvSpPr>
        <p:spPr>
          <a:xfrm>
            <a:off x="827584" y="6453336"/>
            <a:ext cx="8228152" cy="430887"/>
          </a:xfrm>
          <a:prstGeom prst="rect">
            <a:avLst/>
          </a:prstGeom>
          <a:noFill/>
        </p:spPr>
        <p:txBody>
          <a:bodyPr wrap="none" rtlCol="0">
            <a:spAutoFit/>
          </a:bodyPr>
          <a:lstStyle/>
          <a:p>
            <a:r>
              <a:rPr lang="de-DE" sz="1100" dirty="0" smtClean="0">
                <a:solidFill>
                  <a:srgbClr val="FFFFFF"/>
                </a:solidFill>
              </a:rPr>
              <a:t>Bild</a:t>
            </a:r>
            <a:r>
              <a:rPr lang="de-DE" sz="1100" dirty="0">
                <a:solidFill>
                  <a:srgbClr val="FFFFFF"/>
                </a:solidFill>
              </a:rPr>
              <a:t>: Deutsches Bundesarchiv (German Federal Archive), Bild 183-14059-0018</a:t>
            </a:r>
            <a:br>
              <a:rPr lang="de-DE" sz="1100" dirty="0">
                <a:solidFill>
                  <a:srgbClr val="FFFFFF"/>
                </a:solidFill>
              </a:rPr>
            </a:br>
            <a:r>
              <a:rPr lang="de-DE" sz="1100" dirty="0">
                <a:solidFill>
                  <a:srgbClr val="FFFFFF"/>
                </a:solidFill>
              </a:rPr>
              <a:t>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/File:Bundesarchiv_Bild_183-14059-0018,_Berlin,_Oberbefehlshaber_der_vier_Verb%C3%</a:t>
            </a:r>
            <a:r>
              <a:rPr lang="de-DE" sz="1100" dirty="0" smtClean="0">
                <a:solidFill>
                  <a:srgbClr val="FFFFFF"/>
                </a:solidFill>
              </a:rPr>
              <a:t>BCndeten.jpg</a:t>
            </a:r>
            <a:endParaRPr lang="de-DE" sz="1100" dirty="0">
              <a:solidFill>
                <a:srgbClr val="FFFFFF"/>
              </a:solidFill>
            </a:endParaRPr>
          </a:p>
        </p:txBody>
      </p:sp>
    </p:spTree>
    <p:extLst>
      <p:ext uri="{BB962C8B-B14F-4D97-AF65-F5344CB8AC3E}">
        <p14:creationId xmlns:p14="http://schemas.microsoft.com/office/powerpoint/2010/main" val="359673279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6289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9144000"/>
          </a:xfrm>
          <a:prstGeom prst="rect">
            <a:avLst/>
          </a:prstGeom>
        </p:spPr>
      </p:pic>
    </p:spTree>
    <p:extLst>
      <p:ext uri="{BB962C8B-B14F-4D97-AF65-F5344CB8AC3E}">
        <p14:creationId xmlns:p14="http://schemas.microsoft.com/office/powerpoint/2010/main" val="365618890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Basistypen sind </a:t>
            </a:r>
            <a:endParaRPr lang="de-DE" dirty="0"/>
          </a:p>
          <a:p>
            <a:pPr>
              <a:buFont typeface="Arial"/>
              <a:buChar char="•"/>
            </a:pPr>
            <a:r>
              <a:rPr lang="de-DE" dirty="0" smtClean="0"/>
              <a:t>Zahlen (</a:t>
            </a:r>
            <a:r>
              <a:rPr lang="de-DE" dirty="0" err="1" smtClean="0"/>
              <a:t>number</a:t>
            </a:r>
            <a:r>
              <a:rPr lang="de-DE" dirty="0" smtClean="0"/>
              <a:t>)</a:t>
            </a:r>
          </a:p>
          <a:p>
            <a:pPr>
              <a:buFont typeface="Arial"/>
              <a:buChar char="•"/>
            </a:pPr>
            <a:r>
              <a:rPr lang="de-DE" dirty="0" smtClean="0"/>
              <a:t>Strings (</a:t>
            </a:r>
            <a:r>
              <a:rPr lang="de-DE" dirty="0" err="1" smtClean="0"/>
              <a:t>string</a:t>
            </a:r>
            <a:r>
              <a:rPr lang="de-DE" dirty="0" smtClean="0"/>
              <a:t>)</a:t>
            </a:r>
          </a:p>
          <a:p>
            <a:pPr>
              <a:buFont typeface="Arial"/>
              <a:buChar char="•"/>
            </a:pPr>
            <a:r>
              <a:rPr lang="de-DE" dirty="0" smtClean="0"/>
              <a:t>Boolean (</a:t>
            </a:r>
            <a:r>
              <a:rPr lang="de-DE" dirty="0" err="1" smtClean="0"/>
              <a:t>boolean</a:t>
            </a:r>
            <a:r>
              <a:rPr lang="de-DE" dirty="0" smtClean="0"/>
              <a:t>)</a:t>
            </a:r>
          </a:p>
          <a:p>
            <a:pPr>
              <a:buFont typeface="Arial"/>
              <a:buChar char="•"/>
            </a:pPr>
            <a:r>
              <a:rPr lang="de-DE" dirty="0" smtClean="0"/>
              <a:t>null </a:t>
            </a:r>
            <a:endParaRPr lang="de-DE" dirty="0"/>
          </a:p>
          <a:p>
            <a:pPr>
              <a:buFont typeface="Arial"/>
              <a:buChar char="•"/>
            </a:pPr>
            <a:r>
              <a:rPr lang="de-DE" dirty="0" smtClean="0"/>
              <a:t>undefined </a:t>
            </a:r>
          </a:p>
          <a:p>
            <a:pPr marL="0" indent="0">
              <a:buNone/>
            </a:pPr>
            <a:r>
              <a:rPr lang="de-DE" dirty="0" smtClean="0"/>
              <a:t>Diese </a:t>
            </a:r>
            <a:r>
              <a:rPr lang="de-DE" dirty="0"/>
              <a:t>sind unveränderlich.</a:t>
            </a:r>
          </a:p>
        </p:txBody>
      </p:sp>
      <p:sp>
        <p:nvSpPr>
          <p:cNvPr id="3" name="Titel 2"/>
          <p:cNvSpPr>
            <a:spLocks noGrp="1"/>
          </p:cNvSpPr>
          <p:nvPr>
            <p:ph type="title"/>
          </p:nvPr>
        </p:nvSpPr>
        <p:spPr/>
        <p:txBody>
          <a:bodyPr/>
          <a:lstStyle/>
          <a:p>
            <a:r>
              <a:rPr lang="de-DE" dirty="0" smtClean="0"/>
              <a:t>Basistypen</a:t>
            </a:r>
            <a:endParaRPr lang="de-DE" dirty="0"/>
          </a:p>
        </p:txBody>
      </p:sp>
    </p:spTree>
    <p:extLst>
      <p:ext uri="{BB962C8B-B14F-4D97-AF65-F5344CB8AC3E}">
        <p14:creationId xmlns:p14="http://schemas.microsoft.com/office/powerpoint/2010/main" val="1782425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a:t>
            </a:r>
            <a:r>
              <a:rPr lang="de-DE" dirty="0" err="1" smtClean="0"/>
              <a:t>You</a:t>
            </a:r>
            <a:r>
              <a:rPr lang="de-DE" dirty="0" smtClean="0"/>
              <a:t> </a:t>
            </a:r>
            <a:r>
              <a:rPr lang="de-DE" dirty="0" err="1"/>
              <a:t>might</a:t>
            </a:r>
            <a:r>
              <a:rPr lang="de-DE" dirty="0"/>
              <a:t> </a:t>
            </a:r>
            <a:r>
              <a:rPr lang="de-DE" dirty="0" err="1"/>
              <a:t>consider</a:t>
            </a:r>
            <a:r>
              <a:rPr lang="de-DE" dirty="0"/>
              <a:t> undefined </a:t>
            </a:r>
            <a:r>
              <a:rPr lang="de-DE" dirty="0" err="1"/>
              <a:t>to</a:t>
            </a:r>
            <a:r>
              <a:rPr lang="de-DE" dirty="0"/>
              <a:t> </a:t>
            </a:r>
            <a:r>
              <a:rPr lang="de-DE" dirty="0" err="1"/>
              <a:t>represent</a:t>
            </a:r>
            <a:r>
              <a:rPr lang="de-DE" dirty="0"/>
              <a:t> system-level, </a:t>
            </a:r>
            <a:r>
              <a:rPr lang="de-DE" dirty="0" err="1"/>
              <a:t>unexpected</a:t>
            </a:r>
            <a:r>
              <a:rPr lang="de-DE" dirty="0"/>
              <a:t>, </a:t>
            </a:r>
            <a:r>
              <a:rPr lang="de-DE" dirty="0" err="1"/>
              <a:t>or</a:t>
            </a:r>
            <a:r>
              <a:rPr lang="de-DE" dirty="0"/>
              <a:t> </a:t>
            </a:r>
            <a:r>
              <a:rPr lang="de-DE" dirty="0" err="1"/>
              <a:t>error-like</a:t>
            </a:r>
            <a:r>
              <a:rPr lang="de-DE" dirty="0"/>
              <a:t> </a:t>
            </a:r>
            <a:r>
              <a:rPr lang="de-DE" dirty="0" err="1"/>
              <a:t>absense</a:t>
            </a:r>
            <a:r>
              <a:rPr lang="de-DE" dirty="0"/>
              <a:t> </a:t>
            </a:r>
            <a:r>
              <a:rPr lang="de-DE" dirty="0" err="1"/>
              <a:t>of</a:t>
            </a:r>
            <a:r>
              <a:rPr lang="de-DE" dirty="0"/>
              <a:t> </a:t>
            </a:r>
            <a:r>
              <a:rPr lang="de-DE" dirty="0" err="1"/>
              <a:t>value</a:t>
            </a:r>
            <a:r>
              <a:rPr lang="de-DE" dirty="0"/>
              <a:t> </a:t>
            </a:r>
            <a:r>
              <a:rPr lang="de-DE" dirty="0" err="1"/>
              <a:t>and</a:t>
            </a:r>
            <a:r>
              <a:rPr lang="de-DE" dirty="0"/>
              <a:t> null </a:t>
            </a:r>
            <a:r>
              <a:rPr lang="de-DE" dirty="0" err="1"/>
              <a:t>to</a:t>
            </a:r>
            <a:r>
              <a:rPr lang="de-DE" dirty="0"/>
              <a:t> </a:t>
            </a:r>
            <a:r>
              <a:rPr lang="de-DE" dirty="0" err="1"/>
              <a:t>represent</a:t>
            </a:r>
            <a:r>
              <a:rPr lang="de-DE" dirty="0"/>
              <a:t> program-level, normal, </a:t>
            </a:r>
            <a:r>
              <a:rPr lang="de-DE" dirty="0" err="1"/>
              <a:t>or</a:t>
            </a:r>
            <a:r>
              <a:rPr lang="de-DE" dirty="0"/>
              <a:t> </a:t>
            </a:r>
            <a:r>
              <a:rPr lang="de-DE" dirty="0" err="1"/>
              <a:t>expected</a:t>
            </a:r>
            <a:r>
              <a:rPr lang="de-DE" dirty="0"/>
              <a:t> </a:t>
            </a:r>
            <a:r>
              <a:rPr lang="de-DE" dirty="0" err="1"/>
              <a:t>absence</a:t>
            </a:r>
            <a:r>
              <a:rPr lang="de-DE" dirty="0"/>
              <a:t> </a:t>
            </a:r>
            <a:r>
              <a:rPr lang="de-DE" dirty="0" err="1"/>
              <a:t>of</a:t>
            </a:r>
            <a:r>
              <a:rPr lang="de-DE" dirty="0"/>
              <a:t> </a:t>
            </a:r>
            <a:r>
              <a:rPr lang="de-DE" dirty="0" err="1" smtClean="0"/>
              <a:t>value</a:t>
            </a:r>
            <a:r>
              <a:rPr lang="de-DE" dirty="0" smtClean="0"/>
              <a:t>.“</a:t>
            </a:r>
          </a:p>
          <a:p>
            <a:pPr marL="0" indent="0">
              <a:buNone/>
            </a:pPr>
            <a:r>
              <a:rPr lang="de-DE" dirty="0" smtClean="0"/>
              <a:t>-- David </a:t>
            </a:r>
            <a:r>
              <a:rPr lang="de-DE" dirty="0" smtClean="0"/>
              <a:t>Flanagan – „JavaScript</a:t>
            </a:r>
            <a:r>
              <a:rPr lang="de-DE" dirty="0"/>
              <a:t>: The Definitive </a:t>
            </a:r>
            <a:r>
              <a:rPr lang="de-DE" dirty="0" smtClean="0"/>
              <a:t>Guide“</a:t>
            </a:r>
            <a:endParaRPr lang="de-DE" dirty="0"/>
          </a:p>
          <a:p>
            <a:pPr marL="0" indent="0">
              <a:buNone/>
            </a:pPr>
            <a:endParaRPr lang="de-DE" dirty="0"/>
          </a:p>
          <a:p>
            <a:pPr marL="0" indent="0">
              <a:buNone/>
            </a:pPr>
            <a:endParaRPr lang="de-DE" dirty="0"/>
          </a:p>
        </p:txBody>
      </p:sp>
      <p:sp>
        <p:nvSpPr>
          <p:cNvPr id="3" name="Titel 2"/>
          <p:cNvSpPr>
            <a:spLocks noGrp="1"/>
          </p:cNvSpPr>
          <p:nvPr>
            <p:ph type="title"/>
          </p:nvPr>
        </p:nvSpPr>
        <p:spPr/>
        <p:txBody>
          <a:bodyPr/>
          <a:lstStyle/>
          <a:p>
            <a:r>
              <a:rPr lang="de-DE" dirty="0" smtClean="0"/>
              <a:t>null und undefined</a:t>
            </a:r>
            <a:endParaRPr lang="de-DE" dirty="0"/>
          </a:p>
        </p:txBody>
      </p:sp>
    </p:spTree>
    <p:extLst>
      <p:ext uri="{BB962C8B-B14F-4D97-AF65-F5344CB8AC3E}">
        <p14:creationId xmlns:p14="http://schemas.microsoft.com/office/powerpoint/2010/main" val="373134336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Literale</a:t>
            </a:r>
            <a:endParaRPr lang="de-DE" dirty="0"/>
          </a:p>
          <a:p>
            <a:r>
              <a:rPr lang="de-DE" dirty="0" smtClean="0"/>
              <a:t>lassen sich direkt verwenden</a:t>
            </a:r>
          </a:p>
          <a:p>
            <a:r>
              <a:rPr lang="de-DE" dirty="0" smtClean="0"/>
              <a:t>sind unveränderlich</a:t>
            </a:r>
          </a:p>
          <a:p>
            <a:r>
              <a:rPr lang="de-DE" dirty="0" smtClean="0"/>
              <a:t>haben Methoden</a:t>
            </a:r>
          </a:p>
          <a:p>
            <a:r>
              <a:rPr lang="de-DE" dirty="0" smtClean="0"/>
              <a:t>nutzen </a:t>
            </a:r>
            <a:r>
              <a:rPr lang="de-DE" dirty="0" err="1" smtClean="0"/>
              <a:t>Autoboxing</a:t>
            </a:r>
            <a:endParaRPr lang="de-DE" dirty="0" smtClean="0"/>
          </a:p>
          <a:p>
            <a:pPr>
              <a:buFont typeface="Arial"/>
              <a:buChar char="•"/>
            </a:pPr>
            <a:endParaRPr lang="de-DE" dirty="0" smtClean="0"/>
          </a:p>
        </p:txBody>
      </p:sp>
      <p:sp>
        <p:nvSpPr>
          <p:cNvPr id="3" name="Titel 2"/>
          <p:cNvSpPr>
            <a:spLocks noGrp="1"/>
          </p:cNvSpPr>
          <p:nvPr>
            <p:ph type="title"/>
          </p:nvPr>
        </p:nvSpPr>
        <p:spPr/>
        <p:txBody>
          <a:bodyPr/>
          <a:lstStyle/>
          <a:p>
            <a:r>
              <a:rPr lang="de-DE" dirty="0" smtClean="0"/>
              <a:t>Literale</a:t>
            </a:r>
            <a:endParaRPr lang="de-DE" dirty="0"/>
          </a:p>
        </p:txBody>
      </p:sp>
    </p:spTree>
    <p:extLst>
      <p:ext uri="{BB962C8B-B14F-4D97-AF65-F5344CB8AC3E}">
        <p14:creationId xmlns:p14="http://schemas.microsoft.com/office/powerpoint/2010/main" val="390984383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pPr marL="0" indent="0">
              <a:buNone/>
            </a:pPr>
            <a:r>
              <a:rPr lang="de-DE" sz="2600" dirty="0" smtClean="0"/>
              <a:t>JS ist keine statisch typisierte Sprache</a:t>
            </a:r>
          </a:p>
          <a:p>
            <a:pPr marL="0" indent="0">
              <a:buNone/>
            </a:pPr>
            <a:r>
              <a:rPr lang="de-DE" sz="2600" dirty="0" smtClean="0"/>
              <a:t>Keine Cast-Operator, </a:t>
            </a:r>
            <a:r>
              <a:rPr lang="de-DE" sz="2600" dirty="0" smtClean="0"/>
              <a:t>stattdessen </a:t>
            </a:r>
            <a:r>
              <a:rPr lang="de-DE" sz="2600" dirty="0" smtClean="0"/>
              <a:t>implizite Typkonvertierung</a:t>
            </a:r>
            <a:endParaRPr lang="de-DE" sz="2600" dirty="0"/>
          </a:p>
        </p:txBody>
      </p:sp>
      <p:sp>
        <p:nvSpPr>
          <p:cNvPr id="3" name="Titel 2"/>
          <p:cNvSpPr>
            <a:spLocks noGrp="1"/>
          </p:cNvSpPr>
          <p:nvPr>
            <p:ph type="title"/>
          </p:nvPr>
        </p:nvSpPr>
        <p:spPr/>
        <p:txBody>
          <a:bodyPr/>
          <a:lstStyle/>
          <a:p>
            <a:r>
              <a:rPr lang="de-DE" dirty="0" smtClean="0"/>
              <a:t>Typenlose Verwendung</a:t>
            </a:r>
            <a:endParaRPr lang="de-DE" dirty="0"/>
          </a:p>
        </p:txBody>
      </p:sp>
    </p:spTree>
    <p:extLst>
      <p:ext uri="{BB962C8B-B14F-4D97-AF65-F5344CB8AC3E}">
        <p14:creationId xmlns:p14="http://schemas.microsoft.com/office/powerpoint/2010/main" val="362599424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pPr marL="0" indent="0">
              <a:buNone/>
            </a:pPr>
            <a:endParaRPr lang="de-DE" dirty="0"/>
          </a:p>
          <a:p>
            <a:pPr marL="0" indent="0">
              <a:buNone/>
            </a:pPr>
            <a:r>
              <a:rPr lang="de-DE" dirty="0" smtClean="0"/>
              <a:t>	5 + "5" === "55";  // true</a:t>
            </a:r>
          </a:p>
          <a:p>
            <a:pPr marL="0" indent="0">
              <a:buNone/>
            </a:pPr>
            <a:r>
              <a:rPr lang="de-DE" dirty="0"/>
              <a:t>	</a:t>
            </a:r>
            <a:r>
              <a:rPr lang="de-DE" dirty="0" smtClean="0"/>
              <a:t>5 == "5"; // true</a:t>
            </a:r>
          </a:p>
          <a:p>
            <a:pPr marL="0" indent="0">
              <a:buNone/>
            </a:pPr>
            <a:r>
              <a:rPr lang="de-DE" dirty="0"/>
              <a:t>	</a:t>
            </a:r>
            <a:r>
              <a:rPr lang="de-DE" dirty="0" smtClean="0"/>
              <a:t>5 !</a:t>
            </a:r>
            <a:r>
              <a:rPr lang="de-DE" dirty="0" smtClean="0"/>
              <a:t>== </a:t>
            </a:r>
            <a:r>
              <a:rPr lang="de-DE" dirty="0" smtClean="0"/>
              <a:t>"5"; // true</a:t>
            </a:r>
          </a:p>
          <a:p>
            <a:pPr marL="0" indent="0">
              <a:buNone/>
            </a:pPr>
            <a:r>
              <a:rPr lang="de-DE" dirty="0"/>
              <a:t>	</a:t>
            </a:r>
            <a:r>
              <a:rPr lang="de-DE" dirty="0" smtClean="0"/>
              <a:t>3</a:t>
            </a:r>
            <a:r>
              <a:rPr lang="de-DE" dirty="0"/>
              <a:t>..toString</a:t>
            </a:r>
            <a:r>
              <a:rPr lang="de-DE" dirty="0" smtClean="0"/>
              <a:t>();    </a:t>
            </a:r>
            <a:r>
              <a:rPr lang="de-DE" dirty="0"/>
              <a:t>// </a:t>
            </a:r>
            <a:r>
              <a:rPr lang="de-DE" dirty="0" smtClean="0"/>
              <a:t>"3"</a:t>
            </a:r>
          </a:p>
          <a:p>
            <a:pPr marL="0" indent="0">
              <a:buNone/>
            </a:pPr>
            <a:endParaRPr lang="de-DE" dirty="0" smtClean="0"/>
          </a:p>
        </p:txBody>
      </p:sp>
      <p:sp>
        <p:nvSpPr>
          <p:cNvPr id="4" name="Titel 3"/>
          <p:cNvSpPr>
            <a:spLocks noGrp="1"/>
          </p:cNvSpPr>
          <p:nvPr>
            <p:ph type="title"/>
          </p:nvPr>
        </p:nvSpPr>
        <p:spPr/>
        <p:txBody>
          <a:bodyPr/>
          <a:lstStyle/>
          <a:p>
            <a:r>
              <a:rPr lang="de-DE" dirty="0" smtClean="0"/>
              <a:t>Dynamische Sprache und Gleichheit</a:t>
            </a:r>
            <a:endParaRPr lang="de-DE" dirty="0"/>
          </a:p>
        </p:txBody>
      </p:sp>
    </p:spTree>
    <p:extLst>
      <p:ext uri="{BB962C8B-B14F-4D97-AF65-F5344CB8AC3E}">
        <p14:creationId xmlns:p14="http://schemas.microsoft.com/office/powerpoint/2010/main" val="329280624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130515-0001.png"/>
          <p:cNvPicPr>
            <a:picLocks noChangeAspect="1"/>
          </p:cNvPicPr>
          <p:nvPr/>
        </p:nvPicPr>
        <p:blipFill>
          <a:blip r:embed="rId3">
            <a:alphaModFix amt="44000"/>
            <a:extLst>
              <a:ext uri="{28A0092B-C50C-407E-A947-70E740481C1C}">
                <a14:useLocalDpi xmlns:a14="http://schemas.microsoft.com/office/drawing/2010/main" val="0"/>
              </a:ext>
            </a:extLst>
          </a:blip>
          <a:stretch>
            <a:fillRect/>
          </a:stretch>
        </p:blipFill>
        <p:spPr>
          <a:xfrm>
            <a:off x="-396552" y="0"/>
            <a:ext cx="10073118" cy="6858000"/>
          </a:xfrm>
          <a:prstGeom prst="rect">
            <a:avLst/>
          </a:prstGeom>
        </p:spPr>
      </p:pic>
      <p:sp>
        <p:nvSpPr>
          <p:cNvPr id="2" name="Inhaltsplatzhalter 1"/>
          <p:cNvSpPr>
            <a:spLocks noGrp="1"/>
          </p:cNvSpPr>
          <p:nvPr>
            <p:ph idx="1"/>
          </p:nvPr>
        </p:nvSpPr>
        <p:spPr>
          <a:xfrm>
            <a:off x="252000" y="1089280"/>
            <a:ext cx="8532000" cy="4860000"/>
          </a:xfrm>
        </p:spPr>
        <p:txBody>
          <a:bodyPr>
            <a:noAutofit/>
          </a:bodyPr>
          <a:lstStyle/>
          <a:p>
            <a:pPr marL="0" indent="0">
              <a:buNone/>
            </a:pPr>
            <a:endParaRPr lang="de-DE" dirty="0" smtClean="0"/>
          </a:p>
          <a:p>
            <a:pPr marL="0" indent="0">
              <a:buNone/>
            </a:pPr>
            <a:endParaRPr lang="de-DE" dirty="0"/>
          </a:p>
          <a:p>
            <a:pPr marL="0" indent="0">
              <a:buNone/>
            </a:pPr>
            <a:endParaRPr lang="de-DE" dirty="0" smtClean="0"/>
          </a:p>
          <a:p>
            <a:pPr marL="0" indent="0">
              <a:buNone/>
            </a:pPr>
            <a:r>
              <a:rPr lang="de-DE" dirty="0" smtClean="0"/>
              <a:t>1. Grundlagen</a:t>
            </a:r>
            <a:endParaRPr lang="de-DE" dirty="0" smtClean="0"/>
          </a:p>
          <a:p>
            <a:pPr marL="0" indent="0">
              <a:buNone/>
            </a:pPr>
            <a:r>
              <a:rPr lang="de-DE" dirty="0" smtClean="0"/>
              <a:t>2. Projekt</a:t>
            </a:r>
            <a:r>
              <a:rPr lang="de-DE" dirty="0" smtClean="0"/>
              <a:t>-</a:t>
            </a:r>
            <a:r>
              <a:rPr lang="de-DE" dirty="0" smtClean="0"/>
              <a:t>Setup</a:t>
            </a:r>
            <a:endParaRPr lang="de-DE" dirty="0" smtClean="0"/>
          </a:p>
          <a:p>
            <a:pPr marL="0" indent="0">
              <a:buNone/>
            </a:pPr>
            <a:r>
              <a:rPr lang="de-DE" dirty="0" smtClean="0"/>
              <a:t>3. Wartbarer </a:t>
            </a:r>
            <a:r>
              <a:rPr lang="de-DE" dirty="0" smtClean="0"/>
              <a:t>Code</a:t>
            </a:r>
          </a:p>
          <a:p>
            <a:pPr marL="0" indent="0">
              <a:buNone/>
            </a:pPr>
            <a:r>
              <a:rPr lang="de-DE" dirty="0" smtClean="0"/>
              <a:t>4. Prototypische Vererbung </a:t>
            </a:r>
            <a:endParaRPr lang="de-DE" dirty="0" smtClean="0"/>
          </a:p>
        </p:txBody>
      </p:sp>
      <p:sp>
        <p:nvSpPr>
          <p:cNvPr id="3" name="Titel 2"/>
          <p:cNvSpPr>
            <a:spLocks noGrp="1"/>
          </p:cNvSpPr>
          <p:nvPr>
            <p:ph type="title"/>
          </p:nvPr>
        </p:nvSpPr>
        <p:spPr/>
        <p:txBody>
          <a:bodyPr/>
          <a:lstStyle/>
          <a:p>
            <a:r>
              <a:rPr lang="de-DE" dirty="0" smtClean="0"/>
              <a:t>Roadmap Tag 1</a:t>
            </a:r>
            <a:endParaRPr lang="de-DE" dirty="0"/>
          </a:p>
        </p:txBody>
      </p:sp>
    </p:spTree>
    <p:extLst>
      <p:ext uri="{BB962C8B-B14F-4D97-AF65-F5344CB8AC3E}">
        <p14:creationId xmlns:p14="http://schemas.microsoft.com/office/powerpoint/2010/main" val="271871247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92500" lnSpcReduction="10000"/>
          </a:bodyPr>
          <a:lstStyle/>
          <a:p>
            <a:pPr marL="0" lvl="0" indent="0">
              <a:buNone/>
            </a:pPr>
            <a:r>
              <a:rPr lang="de-DE" dirty="0" smtClean="0"/>
              <a:t>Folgende werte sind falsy</a:t>
            </a:r>
          </a:p>
          <a:p>
            <a:pPr lvl="0">
              <a:buFont typeface="Arial"/>
              <a:buChar char="•"/>
            </a:pPr>
            <a:r>
              <a:rPr lang="de-DE" dirty="0" smtClean="0"/>
              <a:t>false</a:t>
            </a:r>
            <a:endParaRPr lang="de-DE" dirty="0"/>
          </a:p>
          <a:p>
            <a:pPr lvl="0">
              <a:buFont typeface="Arial"/>
              <a:buChar char="•"/>
            </a:pPr>
            <a:r>
              <a:rPr lang="de-DE" dirty="0"/>
              <a:t>null</a:t>
            </a:r>
          </a:p>
          <a:p>
            <a:pPr lvl="0">
              <a:buFont typeface="Arial"/>
              <a:buChar char="•"/>
            </a:pPr>
            <a:r>
              <a:rPr lang="de-DE" dirty="0"/>
              <a:t>undefined</a:t>
            </a:r>
          </a:p>
          <a:p>
            <a:pPr lvl="0">
              <a:buFont typeface="Arial"/>
              <a:buChar char="•"/>
            </a:pPr>
            <a:r>
              <a:rPr lang="de-DE" dirty="0"/>
              <a:t>'' (leerer String)</a:t>
            </a:r>
          </a:p>
          <a:p>
            <a:pPr lvl="0">
              <a:buFont typeface="Arial"/>
              <a:buChar char="•"/>
            </a:pPr>
            <a:r>
              <a:rPr lang="de-DE" dirty="0"/>
              <a:t>0 (die Zahl Null) </a:t>
            </a:r>
            <a:endParaRPr lang="de-DE" dirty="0" smtClean="0"/>
          </a:p>
          <a:p>
            <a:pPr lvl="0">
              <a:buFont typeface="Arial"/>
              <a:buChar char="•"/>
            </a:pPr>
            <a:r>
              <a:rPr lang="de-DE" dirty="0" smtClean="0"/>
              <a:t>NaN </a:t>
            </a:r>
            <a:r>
              <a:rPr lang="de-DE" dirty="0"/>
              <a:t>(der Zahlenwert „Not a Number“</a:t>
            </a:r>
            <a:r>
              <a:rPr lang="de-DE" dirty="0" smtClean="0"/>
              <a:t>)</a:t>
            </a:r>
          </a:p>
          <a:p>
            <a:pPr lvl="0">
              <a:buFont typeface="Arial"/>
              <a:buChar char="•"/>
            </a:pPr>
            <a:endParaRPr lang="de-DE" dirty="0"/>
          </a:p>
          <a:p>
            <a:pPr marL="0" lvl="0" indent="0">
              <a:buNone/>
            </a:pPr>
            <a:r>
              <a:rPr lang="de-DE" dirty="0" smtClean="0"/>
              <a:t>Alle(!) andere Werte evaluieren zu truthy</a:t>
            </a:r>
            <a:endParaRPr lang="de-DE" dirty="0"/>
          </a:p>
          <a:p>
            <a:pPr>
              <a:buFont typeface="Arial"/>
              <a:buChar char="•"/>
            </a:pPr>
            <a:endParaRPr lang="de-DE" dirty="0"/>
          </a:p>
        </p:txBody>
      </p:sp>
      <p:sp>
        <p:nvSpPr>
          <p:cNvPr id="3" name="Titel 2"/>
          <p:cNvSpPr>
            <a:spLocks noGrp="1"/>
          </p:cNvSpPr>
          <p:nvPr>
            <p:ph type="title"/>
          </p:nvPr>
        </p:nvSpPr>
        <p:spPr/>
        <p:txBody>
          <a:bodyPr/>
          <a:lstStyle/>
          <a:p>
            <a:r>
              <a:rPr lang="de-DE" dirty="0"/>
              <a:t>truthy </a:t>
            </a:r>
            <a:r>
              <a:rPr lang="de-DE" dirty="0" smtClean="0"/>
              <a:t>und falsy</a:t>
            </a:r>
            <a:endParaRPr lang="de-DE" dirty="0"/>
          </a:p>
        </p:txBody>
      </p:sp>
    </p:spTree>
    <p:extLst>
      <p:ext uri="{BB962C8B-B14F-4D97-AF65-F5344CB8AC3E}">
        <p14:creationId xmlns:p14="http://schemas.microsoft.com/office/powerpoint/2010/main" val="195118188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Werden durch die </a:t>
            </a:r>
            <a:r>
              <a:rPr lang="de-DE" dirty="0" err="1" smtClean="0"/>
              <a:t>var</a:t>
            </a:r>
            <a:r>
              <a:rPr lang="de-DE" dirty="0" smtClean="0"/>
              <a:t>-Anweisung deklariert.</a:t>
            </a:r>
          </a:p>
          <a:p>
            <a:pPr marL="0" indent="0">
              <a:buNone/>
            </a:pPr>
            <a:r>
              <a:rPr lang="de-DE" dirty="0" smtClean="0"/>
              <a:t>Wenn die </a:t>
            </a:r>
            <a:r>
              <a:rPr lang="de-DE" dirty="0" err="1" smtClean="0"/>
              <a:t>var</a:t>
            </a:r>
            <a:r>
              <a:rPr lang="de-DE" dirty="0" smtClean="0"/>
              <a:t>-Anweisung vergessen wird, dann werden globale Variablen (im Browser das </a:t>
            </a:r>
            <a:r>
              <a:rPr lang="de-DE" dirty="0" err="1" smtClean="0"/>
              <a:t>Window</a:t>
            </a:r>
            <a:r>
              <a:rPr lang="de-DE" dirty="0" smtClean="0"/>
              <a:t>-Objekt) deklariert.</a:t>
            </a:r>
          </a:p>
          <a:p>
            <a:pPr marL="0" indent="0">
              <a:buNone/>
            </a:pPr>
            <a:endParaRPr lang="de-DE" dirty="0"/>
          </a:p>
          <a:p>
            <a:pPr marL="0" indent="0">
              <a:buNone/>
            </a:pPr>
            <a:r>
              <a:rPr lang="de-DE" dirty="0" smtClean="0"/>
              <a:t>Die </a:t>
            </a:r>
            <a:r>
              <a:rPr lang="de-DE" dirty="0" err="1" smtClean="0"/>
              <a:t>var</a:t>
            </a:r>
            <a:r>
              <a:rPr lang="de-DE" dirty="0" smtClean="0"/>
              <a:t>-Anweisung ist Pflicht im „</a:t>
            </a:r>
            <a:r>
              <a:rPr lang="de-DE" dirty="0" err="1" smtClean="0"/>
              <a:t>strict</a:t>
            </a:r>
            <a:r>
              <a:rPr lang="de-DE" dirty="0" smtClean="0"/>
              <a:t> </a:t>
            </a:r>
            <a:r>
              <a:rPr lang="de-DE" dirty="0" err="1" smtClean="0"/>
              <a:t>mode</a:t>
            </a:r>
            <a:r>
              <a:rPr lang="de-DE" dirty="0" smtClean="0"/>
              <a:t>“.</a:t>
            </a:r>
          </a:p>
          <a:p>
            <a:pPr marL="0" indent="0">
              <a:buNone/>
            </a:pPr>
            <a:endParaRPr lang="de-DE" dirty="0"/>
          </a:p>
        </p:txBody>
      </p:sp>
      <p:sp>
        <p:nvSpPr>
          <p:cNvPr id="3" name="Titel 2"/>
          <p:cNvSpPr>
            <a:spLocks noGrp="1"/>
          </p:cNvSpPr>
          <p:nvPr>
            <p:ph type="title"/>
          </p:nvPr>
        </p:nvSpPr>
        <p:spPr/>
        <p:txBody>
          <a:bodyPr/>
          <a:lstStyle/>
          <a:p>
            <a:r>
              <a:rPr lang="de-DE" dirty="0"/>
              <a:t>Variablen</a:t>
            </a:r>
          </a:p>
        </p:txBody>
      </p:sp>
    </p:spTree>
    <p:extLst>
      <p:ext uri="{BB962C8B-B14F-4D97-AF65-F5344CB8AC3E}">
        <p14:creationId xmlns:p14="http://schemas.microsoft.com/office/powerpoint/2010/main" val="356309199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pPr marL="0" indent="0">
              <a:buNone/>
            </a:pPr>
            <a:r>
              <a:rPr lang="de-DE" dirty="0" smtClean="0"/>
              <a:t>Achtung</a:t>
            </a:r>
            <a:r>
              <a:rPr lang="de-DE" dirty="0"/>
              <a:t>: Anders als in vielen anderen Programmiersprachen, wie Java und C, wird durch einen Block kein neuer Gültigkeitsbereich für Variablen definiert. Das heißt, auch Variablen, die in einem Block definiert wurden, sind außerhalb des Blocks nach ihrer Deklaration sichtbar</a:t>
            </a:r>
            <a:r>
              <a:rPr lang="de-DE" dirty="0" smtClean="0"/>
              <a:t>.</a:t>
            </a:r>
            <a:endParaRPr lang="de-DE" dirty="0"/>
          </a:p>
        </p:txBody>
      </p:sp>
      <p:sp>
        <p:nvSpPr>
          <p:cNvPr id="3" name="Titel 2"/>
          <p:cNvSpPr>
            <a:spLocks noGrp="1"/>
          </p:cNvSpPr>
          <p:nvPr>
            <p:ph type="title"/>
          </p:nvPr>
        </p:nvSpPr>
        <p:spPr/>
        <p:txBody>
          <a:bodyPr>
            <a:normAutofit/>
          </a:bodyPr>
          <a:lstStyle/>
          <a:p>
            <a:r>
              <a:rPr lang="de-DE" dirty="0"/>
              <a:t>Gültigkeitsbereich </a:t>
            </a:r>
            <a:r>
              <a:rPr lang="de-DE" dirty="0" smtClean="0"/>
              <a:t>von Variablen</a:t>
            </a:r>
            <a:r>
              <a:rPr lang="de-DE" dirty="0"/>
              <a:t/>
            </a:r>
            <a:br>
              <a:rPr lang="de-DE" dirty="0"/>
            </a:br>
            <a:endParaRPr lang="de-DE" dirty="0"/>
          </a:p>
        </p:txBody>
      </p:sp>
    </p:spTree>
    <p:extLst>
      <p:ext uri="{BB962C8B-B14F-4D97-AF65-F5344CB8AC3E}">
        <p14:creationId xmlns:p14="http://schemas.microsoft.com/office/powerpoint/2010/main" val="348613111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pPr marL="0" indent="0">
              <a:buNone/>
            </a:pPr>
            <a:r>
              <a:rPr lang="de-DE" b="1" dirty="0" err="1" smtClean="0"/>
              <a:t>var</a:t>
            </a:r>
            <a:r>
              <a:rPr lang="de-DE" b="1" dirty="0" smtClean="0"/>
              <a:t> </a:t>
            </a:r>
            <a:r>
              <a:rPr lang="de-DE" dirty="0"/>
              <a:t>	</a:t>
            </a:r>
            <a:r>
              <a:rPr lang="de-DE" dirty="0" err="1" smtClean="0"/>
              <a:t>var</a:t>
            </a:r>
            <a:r>
              <a:rPr lang="de-DE" dirty="0" smtClean="0"/>
              <a:t>-Anweisung ist Pflicht (</a:t>
            </a:r>
            <a:r>
              <a:rPr lang="de-DE" dirty="0" err="1" smtClean="0"/>
              <a:t>strict</a:t>
            </a:r>
            <a:r>
              <a:rPr lang="de-DE" dirty="0" smtClean="0"/>
              <a:t> </a:t>
            </a:r>
            <a:r>
              <a:rPr lang="de-DE" dirty="0" err="1" smtClean="0"/>
              <a:t>mode</a:t>
            </a:r>
            <a:r>
              <a:rPr lang="de-DE" dirty="0" smtClean="0"/>
              <a:t>)</a:t>
            </a:r>
            <a:endParaRPr lang="de-DE" dirty="0"/>
          </a:p>
          <a:p>
            <a:pPr marL="0" indent="0">
              <a:buNone/>
            </a:pPr>
            <a:r>
              <a:rPr lang="de-DE" b="1" dirty="0" err="1" smtClean="0"/>
              <a:t>let</a:t>
            </a:r>
            <a:r>
              <a:rPr lang="de-DE" b="1" dirty="0" smtClean="0"/>
              <a:t> </a:t>
            </a:r>
            <a:r>
              <a:rPr lang="de-DE" dirty="0"/>
              <a:t>	</a:t>
            </a:r>
            <a:r>
              <a:rPr lang="de-DE" dirty="0" smtClean="0"/>
              <a:t>Blockgültigkeit für Variablen</a:t>
            </a:r>
          </a:p>
          <a:p>
            <a:pPr marL="0" indent="0">
              <a:buNone/>
            </a:pPr>
            <a:r>
              <a:rPr lang="de-DE" b="1" dirty="0" err="1" smtClean="0"/>
              <a:t>const</a:t>
            </a:r>
            <a:r>
              <a:rPr lang="de-DE" dirty="0" smtClean="0"/>
              <a:t>	Konstanten</a:t>
            </a:r>
            <a:endParaRPr lang="de-DE" dirty="0"/>
          </a:p>
          <a:p>
            <a:pPr marL="0" indent="0">
              <a:buNone/>
            </a:pPr>
            <a:endParaRPr lang="de-DE" dirty="0" smtClean="0"/>
          </a:p>
        </p:txBody>
      </p:sp>
      <p:sp>
        <p:nvSpPr>
          <p:cNvPr id="3" name="Titel 2"/>
          <p:cNvSpPr>
            <a:spLocks noGrp="1"/>
          </p:cNvSpPr>
          <p:nvPr>
            <p:ph type="title"/>
          </p:nvPr>
        </p:nvSpPr>
        <p:spPr/>
        <p:txBody>
          <a:bodyPr/>
          <a:lstStyle/>
          <a:p>
            <a:r>
              <a:rPr lang="de-DE" dirty="0" smtClean="0"/>
              <a:t>Variablen in ES6</a:t>
            </a:r>
            <a:endParaRPr lang="de-DE" dirty="0"/>
          </a:p>
        </p:txBody>
      </p:sp>
    </p:spTree>
    <p:extLst>
      <p:ext uri="{BB962C8B-B14F-4D97-AF65-F5344CB8AC3E}">
        <p14:creationId xmlns:p14="http://schemas.microsoft.com/office/powerpoint/2010/main" val="187265118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Genauigkeit: </a:t>
            </a:r>
            <a:r>
              <a:rPr lang="de-DE" dirty="0"/>
              <a:t>64 </a:t>
            </a:r>
            <a:r>
              <a:rPr lang="de-DE" dirty="0" err="1" smtClean="0"/>
              <a:t>bit</a:t>
            </a:r>
            <a:r>
              <a:rPr lang="de-DE" dirty="0" smtClean="0"/>
              <a:t>, </a:t>
            </a:r>
            <a:r>
              <a:rPr lang="de-DE" dirty="0" smtClean="0"/>
              <a:t>Fließkomma-</a:t>
            </a:r>
            <a:r>
              <a:rPr lang="de-DE" dirty="0"/>
              <a:t>Zahl (IEEE </a:t>
            </a:r>
            <a:r>
              <a:rPr lang="de-DE" dirty="0" smtClean="0"/>
              <a:t>754)</a:t>
            </a:r>
            <a:endParaRPr lang="de-DE" dirty="0" smtClean="0"/>
          </a:p>
          <a:p>
            <a:r>
              <a:rPr lang="de-DE" dirty="0" smtClean="0"/>
              <a:t>Prüfen, ob ein Wert eine Zahl ist, </a:t>
            </a:r>
            <a:r>
              <a:rPr lang="de-DE" dirty="0" smtClean="0"/>
              <a:t>über </a:t>
            </a:r>
            <a:r>
              <a:rPr lang="de-DE" dirty="0" smtClean="0"/>
              <a:t>NaN</a:t>
            </a:r>
          </a:p>
          <a:p>
            <a:r>
              <a:rPr lang="de-DE" dirty="0"/>
              <a:t>Besonderer Wert: </a:t>
            </a:r>
            <a:r>
              <a:rPr lang="de-DE" dirty="0" err="1" smtClean="0"/>
              <a:t>Infinity</a:t>
            </a:r>
            <a:endParaRPr lang="de-DE" dirty="0" smtClean="0"/>
          </a:p>
          <a:p>
            <a:r>
              <a:rPr lang="de-DE" dirty="0" smtClean="0"/>
              <a:t>Zahlen lassen sich </a:t>
            </a:r>
            <a:r>
              <a:rPr lang="de-DE" dirty="0" smtClean="0"/>
              <a:t>formatieren</a:t>
            </a:r>
            <a:endParaRPr lang="de-DE" dirty="0" smtClean="0"/>
          </a:p>
          <a:p>
            <a:r>
              <a:rPr lang="de-DE" dirty="0" smtClean="0"/>
              <a:t>Zahlen lassen sich parsen</a:t>
            </a:r>
          </a:p>
          <a:p>
            <a:endParaRPr lang="de-DE" dirty="0"/>
          </a:p>
        </p:txBody>
      </p:sp>
      <p:sp>
        <p:nvSpPr>
          <p:cNvPr id="3" name="Titel 2"/>
          <p:cNvSpPr>
            <a:spLocks noGrp="1"/>
          </p:cNvSpPr>
          <p:nvPr>
            <p:ph type="title"/>
          </p:nvPr>
        </p:nvSpPr>
        <p:spPr/>
        <p:txBody>
          <a:bodyPr/>
          <a:lstStyle/>
          <a:p>
            <a:r>
              <a:rPr lang="de-DE" dirty="0" smtClean="0"/>
              <a:t>Number</a:t>
            </a:r>
            <a:endParaRPr lang="de-DE" dirty="0"/>
          </a:p>
        </p:txBody>
      </p:sp>
    </p:spTree>
    <p:extLst>
      <p:ext uri="{BB962C8B-B14F-4D97-AF65-F5344CB8AC3E}">
        <p14:creationId xmlns:p14="http://schemas.microsoft.com/office/powerpoint/2010/main" val="2988946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Ein Array ist vom Typ </a:t>
            </a:r>
            <a:r>
              <a:rPr lang="de-DE" dirty="0" err="1" smtClean="0"/>
              <a:t>Object</a:t>
            </a:r>
            <a:endParaRPr lang="de-DE" dirty="0" smtClean="0"/>
          </a:p>
          <a:p>
            <a:r>
              <a:rPr lang="de-DE" dirty="0" smtClean="0"/>
              <a:t>Daher ist das Entwickeln mit Arrays fehleranfällig</a:t>
            </a:r>
          </a:p>
          <a:p>
            <a:r>
              <a:rPr lang="de-DE" dirty="0" smtClean="0"/>
              <a:t>Libraries (wie </a:t>
            </a:r>
            <a:r>
              <a:rPr lang="de-DE" dirty="0" err="1" smtClean="0"/>
              <a:t>jQuery</a:t>
            </a:r>
            <a:r>
              <a:rPr lang="de-DE" dirty="0" smtClean="0"/>
              <a:t>) können einem helfen</a:t>
            </a:r>
          </a:p>
          <a:p>
            <a:endParaRPr lang="de-DE" dirty="0"/>
          </a:p>
        </p:txBody>
      </p:sp>
      <p:sp>
        <p:nvSpPr>
          <p:cNvPr id="3" name="Titel 2"/>
          <p:cNvSpPr>
            <a:spLocks noGrp="1"/>
          </p:cNvSpPr>
          <p:nvPr>
            <p:ph type="title"/>
          </p:nvPr>
        </p:nvSpPr>
        <p:spPr/>
        <p:txBody>
          <a:bodyPr/>
          <a:lstStyle/>
          <a:p>
            <a:r>
              <a:rPr lang="de-DE" dirty="0" smtClean="0"/>
              <a:t>Arrays</a:t>
            </a:r>
            <a:endParaRPr lang="de-DE" dirty="0"/>
          </a:p>
        </p:txBody>
      </p:sp>
    </p:spTree>
    <p:extLst>
      <p:ext uri="{BB962C8B-B14F-4D97-AF65-F5344CB8AC3E}">
        <p14:creationId xmlns:p14="http://schemas.microsoft.com/office/powerpoint/2010/main" val="3449564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Reguläre Ausdrücke</a:t>
            </a:r>
            <a:endParaRPr lang="de-DE" dirty="0"/>
          </a:p>
        </p:txBody>
      </p:sp>
      <p:pic>
        <p:nvPicPr>
          <p:cNvPr id="3" name="Bild 2" descr="xkcd_regular_expression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893" y="836712"/>
            <a:ext cx="5796136" cy="5863757"/>
          </a:xfrm>
          <a:prstGeom prst="rect">
            <a:avLst/>
          </a:prstGeom>
        </p:spPr>
      </p:pic>
    </p:spTree>
    <p:extLst>
      <p:ext uri="{BB962C8B-B14F-4D97-AF65-F5344CB8AC3E}">
        <p14:creationId xmlns:p14="http://schemas.microsoft.com/office/powerpoint/2010/main" val="88744031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Reguläre Ausdrücke</a:t>
            </a:r>
            <a:endParaRPr lang="de-DE" dirty="0"/>
          </a:p>
        </p:txBody>
      </p:sp>
      <p:sp>
        <p:nvSpPr>
          <p:cNvPr id="3" name="Textplatzhalter 2"/>
          <p:cNvSpPr>
            <a:spLocks noGrp="1"/>
          </p:cNvSpPr>
          <p:nvPr>
            <p:ph type="body" sz="quarter" idx="11"/>
          </p:nvPr>
        </p:nvSpPr>
        <p:spPr/>
        <p:txBody>
          <a:bodyPr/>
          <a:lstStyle/>
          <a:p>
            <a:r>
              <a:rPr lang="de-DE" dirty="0" err="1"/>
              <a:t>RegExp</a:t>
            </a:r>
            <a:r>
              <a:rPr lang="de-DE" dirty="0"/>
              <a:t>-Literale erzeugen eine Funktion</a:t>
            </a:r>
          </a:p>
          <a:p>
            <a:r>
              <a:rPr lang="de-DE" dirty="0"/>
              <a:t>Ausdrücke entsprechen den Perl-Ausdrücken</a:t>
            </a:r>
          </a:p>
          <a:p>
            <a:endParaRPr lang="de-DE" dirty="0"/>
          </a:p>
        </p:txBody>
      </p:sp>
    </p:spTree>
    <p:extLst>
      <p:ext uri="{BB962C8B-B14F-4D97-AF65-F5344CB8AC3E}">
        <p14:creationId xmlns:p14="http://schemas.microsoft.com/office/powerpoint/2010/main" val="3778236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tr-TR" dirty="0" err="1">
                <a:solidFill>
                  <a:srgbClr val="FFFFFF"/>
                </a:solidFill>
                <a:highlight>
                  <a:srgbClr val="272822"/>
                </a:highlight>
              </a:rPr>
              <a:t>if</a:t>
            </a:r>
            <a:r>
              <a:rPr lang="tr-TR" dirty="0">
                <a:solidFill>
                  <a:srgbClr val="FFFFFF"/>
                </a:solidFill>
                <a:highlight>
                  <a:srgbClr val="272822"/>
                </a:highlight>
              </a:rPr>
              <a:t> (x === y) {</a:t>
            </a:r>
          </a:p>
          <a:p>
            <a:r>
              <a:rPr lang="tr-TR" dirty="0">
                <a:solidFill>
                  <a:srgbClr val="FFFFFF"/>
                </a:solidFill>
                <a:highlight>
                  <a:srgbClr val="272822"/>
                </a:highlight>
              </a:rPr>
              <a:t>	// </a:t>
            </a:r>
            <a:r>
              <a:rPr lang="tr-TR" dirty="0" err="1">
                <a:solidFill>
                  <a:srgbClr val="FFFFFF"/>
                </a:solidFill>
                <a:highlight>
                  <a:srgbClr val="272822"/>
                </a:highlight>
              </a:rPr>
              <a:t>Then-Block</a:t>
            </a:r>
            <a:endParaRPr lang="tr-TR" dirty="0">
              <a:solidFill>
                <a:srgbClr val="FFFFFF"/>
              </a:solidFill>
              <a:highlight>
                <a:srgbClr val="272822"/>
              </a:highlight>
            </a:endParaRPr>
          </a:p>
          <a:p>
            <a:r>
              <a:rPr lang="tr-TR" dirty="0">
                <a:solidFill>
                  <a:srgbClr val="FFFFFF"/>
                </a:solidFill>
                <a:highlight>
                  <a:srgbClr val="272822"/>
                </a:highlight>
              </a:rPr>
              <a:t>	</a:t>
            </a:r>
            <a:r>
              <a:rPr lang="tr-TR" dirty="0" err="1">
                <a:solidFill>
                  <a:srgbClr val="FFFFFF"/>
                </a:solidFill>
                <a:highlight>
                  <a:srgbClr val="272822"/>
                </a:highlight>
              </a:rPr>
              <a:t>print</a:t>
            </a:r>
            <a:r>
              <a:rPr lang="tr-TR" dirty="0">
                <a:solidFill>
                  <a:srgbClr val="FFFFFF"/>
                </a:solidFill>
                <a:highlight>
                  <a:srgbClr val="272822"/>
                </a:highlight>
              </a:rPr>
              <a:t>("x </a:t>
            </a:r>
            <a:r>
              <a:rPr lang="tr-TR" dirty="0" err="1">
                <a:solidFill>
                  <a:srgbClr val="FFFFFF"/>
                </a:solidFill>
                <a:highlight>
                  <a:srgbClr val="272822"/>
                </a:highlight>
              </a:rPr>
              <a:t>ist</a:t>
            </a:r>
            <a:r>
              <a:rPr lang="tr-TR" dirty="0">
                <a:solidFill>
                  <a:srgbClr val="FFFFFF"/>
                </a:solidFill>
                <a:highlight>
                  <a:srgbClr val="272822"/>
                </a:highlight>
              </a:rPr>
              <a:t> y");</a:t>
            </a:r>
          </a:p>
          <a:p>
            <a:r>
              <a:rPr lang="tr-TR" dirty="0">
                <a:solidFill>
                  <a:srgbClr val="FFFFFF"/>
                </a:solidFill>
                <a:highlight>
                  <a:srgbClr val="272822"/>
                </a:highlight>
              </a:rPr>
              <a:t>} else {</a:t>
            </a:r>
          </a:p>
          <a:p>
            <a:r>
              <a:rPr lang="tr-TR" dirty="0">
                <a:solidFill>
                  <a:srgbClr val="FFFFFF"/>
                </a:solidFill>
                <a:highlight>
                  <a:srgbClr val="272822"/>
                </a:highlight>
              </a:rPr>
              <a:t>	// Else-</a:t>
            </a:r>
            <a:r>
              <a:rPr lang="tr-TR" dirty="0" err="1">
                <a:solidFill>
                  <a:srgbClr val="FFFFFF"/>
                </a:solidFill>
                <a:highlight>
                  <a:srgbClr val="272822"/>
                </a:highlight>
              </a:rPr>
              <a:t>Block</a:t>
            </a:r>
            <a:endParaRPr lang="tr-TR" dirty="0">
              <a:solidFill>
                <a:srgbClr val="FFFFFF"/>
              </a:solidFill>
              <a:highlight>
                <a:srgbClr val="272822"/>
              </a:highlight>
            </a:endParaRPr>
          </a:p>
          <a:p>
            <a:r>
              <a:rPr lang="tr-TR" dirty="0">
                <a:solidFill>
                  <a:srgbClr val="FFFFFF"/>
                </a:solidFill>
                <a:highlight>
                  <a:srgbClr val="272822"/>
                </a:highlight>
              </a:rPr>
              <a:t>	</a:t>
            </a:r>
            <a:r>
              <a:rPr lang="tr-TR" dirty="0" err="1">
                <a:solidFill>
                  <a:srgbClr val="FFFFFF"/>
                </a:solidFill>
                <a:highlight>
                  <a:srgbClr val="272822"/>
                </a:highlight>
              </a:rPr>
              <a:t>print</a:t>
            </a:r>
            <a:r>
              <a:rPr lang="tr-TR" dirty="0">
                <a:solidFill>
                  <a:srgbClr val="FFFFFF"/>
                </a:solidFill>
                <a:highlight>
                  <a:srgbClr val="272822"/>
                </a:highlight>
              </a:rPr>
              <a:t>("x </a:t>
            </a:r>
            <a:r>
              <a:rPr lang="tr-TR" dirty="0" err="1">
                <a:solidFill>
                  <a:srgbClr val="FFFFFF"/>
                </a:solidFill>
                <a:highlight>
                  <a:srgbClr val="272822"/>
                </a:highlight>
              </a:rPr>
              <a:t>ist</a:t>
            </a:r>
            <a:r>
              <a:rPr lang="tr-TR" dirty="0">
                <a:solidFill>
                  <a:srgbClr val="FFFFFF"/>
                </a:solidFill>
                <a:highlight>
                  <a:srgbClr val="272822"/>
                </a:highlight>
              </a:rPr>
              <a:t> </a:t>
            </a:r>
            <a:r>
              <a:rPr lang="tr-TR" dirty="0" err="1">
                <a:solidFill>
                  <a:srgbClr val="FFFFFF"/>
                </a:solidFill>
                <a:highlight>
                  <a:srgbClr val="272822"/>
                </a:highlight>
              </a:rPr>
              <a:t>ungleich</a:t>
            </a:r>
            <a:r>
              <a:rPr lang="tr-TR" dirty="0">
                <a:solidFill>
                  <a:srgbClr val="FFFFFF"/>
                </a:solidFill>
                <a:highlight>
                  <a:srgbClr val="272822"/>
                </a:highlight>
              </a:rPr>
              <a:t> y");</a:t>
            </a:r>
          </a:p>
          <a:p>
            <a:r>
              <a:rPr lang="tr-TR" dirty="0">
                <a:solidFill>
                  <a:srgbClr val="FFFFFF"/>
                </a:solidFill>
                <a:highlight>
                  <a:srgbClr val="272822"/>
                </a:highlight>
              </a:rPr>
              <a:t>}</a:t>
            </a:r>
          </a:p>
        </p:txBody>
      </p:sp>
      <p:sp>
        <p:nvSpPr>
          <p:cNvPr id="4" name="Titel 3"/>
          <p:cNvSpPr>
            <a:spLocks noGrp="1"/>
          </p:cNvSpPr>
          <p:nvPr>
            <p:ph type="title"/>
          </p:nvPr>
        </p:nvSpPr>
        <p:spPr/>
        <p:txBody>
          <a:bodyPr/>
          <a:lstStyle/>
          <a:p>
            <a:r>
              <a:rPr lang="de-DE" dirty="0" smtClean="0"/>
              <a:t>Kontrollstrukturen: </a:t>
            </a:r>
            <a:r>
              <a:rPr lang="de-DE" dirty="0" err="1" smtClean="0"/>
              <a:t>if-then-else</a:t>
            </a:r>
            <a:endParaRPr lang="de-DE" dirty="0"/>
          </a:p>
        </p:txBody>
      </p:sp>
    </p:spTree>
    <p:extLst>
      <p:ext uri="{BB962C8B-B14F-4D97-AF65-F5344CB8AC3E}">
        <p14:creationId xmlns:p14="http://schemas.microsoft.com/office/powerpoint/2010/main" val="12828906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tr-TR" dirty="0" err="1">
                <a:solidFill>
                  <a:srgbClr val="FFFFFF"/>
                </a:solidFill>
                <a:highlight>
                  <a:srgbClr val="272822"/>
                </a:highlight>
              </a:rPr>
              <a:t>switch</a:t>
            </a:r>
            <a:r>
              <a:rPr lang="tr-TR" dirty="0">
                <a:solidFill>
                  <a:srgbClr val="FFFFFF"/>
                </a:solidFill>
                <a:highlight>
                  <a:srgbClr val="272822"/>
                </a:highlight>
              </a:rPr>
              <a:t> (x) {</a:t>
            </a:r>
          </a:p>
          <a:p>
            <a:r>
              <a:rPr lang="tr-TR" dirty="0">
                <a:solidFill>
                  <a:srgbClr val="FFFFFF"/>
                </a:solidFill>
                <a:highlight>
                  <a:srgbClr val="272822"/>
                </a:highlight>
              </a:rPr>
              <a:t>	</a:t>
            </a:r>
            <a:r>
              <a:rPr lang="tr-TR" dirty="0" err="1">
                <a:solidFill>
                  <a:srgbClr val="FFFFFF"/>
                </a:solidFill>
                <a:highlight>
                  <a:srgbClr val="272822"/>
                </a:highlight>
              </a:rPr>
              <a:t>case</a:t>
            </a:r>
            <a:r>
              <a:rPr lang="tr-TR" dirty="0">
                <a:solidFill>
                  <a:srgbClr val="FFFFFF"/>
                </a:solidFill>
                <a:highlight>
                  <a:srgbClr val="272822"/>
                </a:highlight>
              </a:rPr>
              <a:t> 3: {</a:t>
            </a:r>
          </a:p>
          <a:p>
            <a:r>
              <a:rPr lang="tr-TR" dirty="0">
                <a:solidFill>
                  <a:srgbClr val="FFFFFF"/>
                </a:solidFill>
                <a:highlight>
                  <a:srgbClr val="272822"/>
                </a:highlight>
              </a:rPr>
              <a:t>		</a:t>
            </a:r>
            <a:r>
              <a:rPr lang="tr-TR" dirty="0" err="1">
                <a:solidFill>
                  <a:srgbClr val="FFFFFF"/>
                </a:solidFill>
                <a:highlight>
                  <a:srgbClr val="272822"/>
                </a:highlight>
              </a:rPr>
              <a:t>print</a:t>
            </a:r>
            <a:r>
              <a:rPr lang="tr-TR" dirty="0">
                <a:solidFill>
                  <a:srgbClr val="FFFFFF"/>
                </a:solidFill>
                <a:highlight>
                  <a:srgbClr val="272822"/>
                </a:highlight>
              </a:rPr>
              <a:t>("x </a:t>
            </a:r>
            <a:r>
              <a:rPr lang="tr-TR" dirty="0" err="1">
                <a:solidFill>
                  <a:srgbClr val="FFFFFF"/>
                </a:solidFill>
                <a:highlight>
                  <a:srgbClr val="272822"/>
                </a:highlight>
              </a:rPr>
              <a:t>ist</a:t>
            </a:r>
            <a:r>
              <a:rPr lang="tr-TR" dirty="0">
                <a:solidFill>
                  <a:srgbClr val="FFFFFF"/>
                </a:solidFill>
                <a:highlight>
                  <a:srgbClr val="272822"/>
                </a:highlight>
              </a:rPr>
              <a:t> 3"); </a:t>
            </a:r>
          </a:p>
          <a:p>
            <a:r>
              <a:rPr lang="tr-TR" dirty="0">
                <a:solidFill>
                  <a:srgbClr val="FFFFFF"/>
                </a:solidFill>
                <a:highlight>
                  <a:srgbClr val="272822"/>
                </a:highlight>
              </a:rPr>
              <a:t>		break; // </a:t>
            </a:r>
            <a:r>
              <a:rPr lang="tr-TR" dirty="0" err="1">
                <a:solidFill>
                  <a:srgbClr val="FFFFFF"/>
                </a:solidFill>
                <a:highlight>
                  <a:srgbClr val="272822"/>
                </a:highlight>
              </a:rPr>
              <a:t>ansonsten</a:t>
            </a:r>
            <a:r>
              <a:rPr lang="tr-TR" dirty="0">
                <a:solidFill>
                  <a:srgbClr val="FFFFFF"/>
                </a:solidFill>
                <a:highlight>
                  <a:srgbClr val="272822"/>
                </a:highlight>
              </a:rPr>
              <a:t> </a:t>
            </a:r>
            <a:r>
              <a:rPr lang="tr-TR" dirty="0" err="1">
                <a:solidFill>
                  <a:srgbClr val="FFFFFF"/>
                </a:solidFill>
                <a:highlight>
                  <a:srgbClr val="272822"/>
                </a:highlight>
              </a:rPr>
              <a:t>wird</a:t>
            </a:r>
            <a:r>
              <a:rPr lang="tr-TR" dirty="0">
                <a:solidFill>
                  <a:srgbClr val="FFFFFF"/>
                </a:solidFill>
                <a:highlight>
                  <a:srgbClr val="272822"/>
                </a:highlight>
              </a:rPr>
              <a:t> </a:t>
            </a:r>
            <a:r>
              <a:rPr lang="tr-TR" dirty="0" err="1">
                <a:solidFill>
                  <a:srgbClr val="FFFFFF"/>
                </a:solidFill>
                <a:highlight>
                  <a:srgbClr val="272822"/>
                </a:highlight>
              </a:rPr>
              <a:t>default</a:t>
            </a:r>
            <a:r>
              <a:rPr lang="tr-TR" dirty="0">
                <a:solidFill>
                  <a:srgbClr val="FFFFFF"/>
                </a:solidFill>
                <a:highlight>
                  <a:srgbClr val="272822"/>
                </a:highlight>
              </a:rPr>
              <a:t> </a:t>
            </a:r>
            <a:r>
              <a:rPr lang="tr-TR" dirty="0" err="1">
                <a:solidFill>
                  <a:srgbClr val="FFFFFF"/>
                </a:solidFill>
                <a:highlight>
                  <a:srgbClr val="272822"/>
                </a:highlight>
              </a:rPr>
              <a:t>auch</a:t>
            </a:r>
            <a:r>
              <a:rPr lang="tr-TR" dirty="0">
                <a:solidFill>
                  <a:srgbClr val="FFFFFF"/>
                </a:solidFill>
                <a:highlight>
                  <a:srgbClr val="272822"/>
                </a:highlight>
              </a:rPr>
              <a:t> </a:t>
            </a:r>
            <a:r>
              <a:rPr lang="tr-TR" dirty="0" err="1">
                <a:solidFill>
                  <a:srgbClr val="FFFFFF"/>
                </a:solidFill>
                <a:highlight>
                  <a:srgbClr val="272822"/>
                </a:highlight>
              </a:rPr>
              <a:t>abgearbeitet</a:t>
            </a:r>
            <a:endParaRPr lang="tr-TR" dirty="0">
              <a:solidFill>
                <a:srgbClr val="FFFFFF"/>
              </a:solidFill>
              <a:highlight>
                <a:srgbClr val="272822"/>
              </a:highlight>
            </a:endParaRPr>
          </a:p>
          <a:p>
            <a:r>
              <a:rPr lang="tr-TR" dirty="0">
                <a:solidFill>
                  <a:srgbClr val="FFFFFF"/>
                </a:solidFill>
                <a:highlight>
                  <a:srgbClr val="272822"/>
                </a:highlight>
              </a:rPr>
              <a:t>	} </a:t>
            </a:r>
          </a:p>
          <a:p>
            <a:r>
              <a:rPr lang="tr-TR" dirty="0">
                <a:solidFill>
                  <a:srgbClr val="FFFFFF"/>
                </a:solidFill>
                <a:highlight>
                  <a:srgbClr val="272822"/>
                </a:highlight>
              </a:rPr>
              <a:t>	</a:t>
            </a:r>
            <a:r>
              <a:rPr lang="tr-TR" dirty="0" err="1">
                <a:solidFill>
                  <a:srgbClr val="FFFFFF"/>
                </a:solidFill>
                <a:highlight>
                  <a:srgbClr val="272822"/>
                </a:highlight>
              </a:rPr>
              <a:t>default</a:t>
            </a:r>
            <a:r>
              <a:rPr lang="tr-TR" dirty="0">
                <a:solidFill>
                  <a:srgbClr val="FFFFFF"/>
                </a:solidFill>
                <a:highlight>
                  <a:srgbClr val="272822"/>
                </a:highlight>
              </a:rPr>
              <a:t>: {</a:t>
            </a:r>
          </a:p>
          <a:p>
            <a:r>
              <a:rPr lang="tr-TR" dirty="0">
                <a:solidFill>
                  <a:srgbClr val="FFFFFF"/>
                </a:solidFill>
                <a:highlight>
                  <a:srgbClr val="272822"/>
                </a:highlight>
              </a:rPr>
              <a:t>		</a:t>
            </a:r>
            <a:r>
              <a:rPr lang="tr-TR" dirty="0" err="1">
                <a:solidFill>
                  <a:srgbClr val="FFFFFF"/>
                </a:solidFill>
                <a:highlight>
                  <a:srgbClr val="272822"/>
                </a:highlight>
              </a:rPr>
              <a:t>print</a:t>
            </a:r>
            <a:r>
              <a:rPr lang="tr-TR" dirty="0">
                <a:solidFill>
                  <a:srgbClr val="FFFFFF"/>
                </a:solidFill>
                <a:highlight>
                  <a:srgbClr val="272822"/>
                </a:highlight>
              </a:rPr>
              <a:t>("</a:t>
            </a:r>
            <a:r>
              <a:rPr lang="tr-TR" dirty="0" err="1">
                <a:solidFill>
                  <a:srgbClr val="FFFFFF"/>
                </a:solidFill>
                <a:highlight>
                  <a:srgbClr val="272822"/>
                </a:highlight>
              </a:rPr>
              <a:t>Default</a:t>
            </a:r>
            <a:r>
              <a:rPr lang="tr-TR" dirty="0">
                <a:solidFill>
                  <a:srgbClr val="FFFFFF"/>
                </a:solidFill>
                <a:highlight>
                  <a:srgbClr val="272822"/>
                </a:highlight>
              </a:rPr>
              <a:t>"); </a:t>
            </a:r>
          </a:p>
          <a:p>
            <a:r>
              <a:rPr lang="tr-TR" dirty="0">
                <a:solidFill>
                  <a:srgbClr val="FFFFFF"/>
                </a:solidFill>
                <a:highlight>
                  <a:srgbClr val="272822"/>
                </a:highlight>
              </a:rPr>
              <a:t>	}</a:t>
            </a:r>
          </a:p>
          <a:p>
            <a:r>
              <a:rPr lang="tr-TR" dirty="0">
                <a:solidFill>
                  <a:srgbClr val="FFFFFF"/>
                </a:solidFill>
                <a:highlight>
                  <a:srgbClr val="272822"/>
                </a:highlight>
              </a:rPr>
              <a:t>}</a:t>
            </a:r>
          </a:p>
        </p:txBody>
      </p:sp>
      <p:sp>
        <p:nvSpPr>
          <p:cNvPr id="4" name="Titel 3"/>
          <p:cNvSpPr>
            <a:spLocks noGrp="1"/>
          </p:cNvSpPr>
          <p:nvPr>
            <p:ph type="title"/>
          </p:nvPr>
        </p:nvSpPr>
        <p:spPr/>
        <p:txBody>
          <a:bodyPr/>
          <a:lstStyle/>
          <a:p>
            <a:r>
              <a:rPr lang="de-DE" dirty="0" smtClean="0"/>
              <a:t>Kontrollstrukturen: </a:t>
            </a:r>
            <a:r>
              <a:rPr lang="de-DE" dirty="0" err="1" smtClean="0"/>
              <a:t>switch</a:t>
            </a:r>
            <a:endParaRPr lang="de-DE" dirty="0"/>
          </a:p>
        </p:txBody>
      </p:sp>
    </p:spTree>
    <p:extLst>
      <p:ext uri="{BB962C8B-B14F-4D97-AF65-F5344CB8AC3E}">
        <p14:creationId xmlns:p14="http://schemas.microsoft.com/office/powerpoint/2010/main" val="3552210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solidFill>
                  <a:schemeClr val="bg1"/>
                </a:solidFill>
              </a:rPr>
              <a:t>JS Core</a:t>
            </a:r>
            <a:endParaRPr lang="de-DE" dirty="0">
              <a:solidFill>
                <a:schemeClr val="bg1"/>
              </a:solidFill>
            </a:endParaRPr>
          </a:p>
        </p:txBody>
      </p:sp>
      <p:pic>
        <p:nvPicPr>
          <p:cNvPr id="3" name="Bild 2" descr="2012-04-26 22.26.11.jpg"/>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8520" y="-52833"/>
            <a:ext cx="9252520" cy="6910833"/>
          </a:xfrm>
          <a:prstGeom prst="rect">
            <a:avLst/>
          </a:prstGeom>
        </p:spPr>
      </p:pic>
      <p:sp>
        <p:nvSpPr>
          <p:cNvPr id="7" name="Titel 3"/>
          <p:cNvSpPr txBox="1">
            <a:spLocks/>
          </p:cNvSpPr>
          <p:nvPr/>
        </p:nvSpPr>
        <p:spPr>
          <a:xfrm>
            <a:off x="683568" y="44624"/>
            <a:ext cx="8572560" cy="562539"/>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b="1" kern="1200">
                <a:solidFill>
                  <a:schemeClr val="accent2"/>
                </a:solidFill>
                <a:latin typeface="Verdana" pitchFamily="34" charset="0"/>
                <a:ea typeface="Verdana" pitchFamily="34" charset="0"/>
                <a:cs typeface="Verdana" pitchFamily="34" charset="0"/>
              </a:defRPr>
            </a:lvl1pPr>
          </a:lstStyle>
          <a:p>
            <a:r>
              <a:rPr lang="de-DE" dirty="0" smtClean="0">
                <a:solidFill>
                  <a:schemeClr val="bg1"/>
                </a:solidFill>
              </a:rPr>
              <a:t>1. </a:t>
            </a:r>
            <a:r>
              <a:rPr lang="de-DE" dirty="0" smtClean="0">
                <a:solidFill>
                  <a:schemeClr val="bg1"/>
                </a:solidFill>
              </a:rPr>
              <a:t>Grundlagen</a:t>
            </a:r>
            <a:endParaRPr lang="de-DE" dirty="0">
              <a:solidFill>
                <a:schemeClr val="bg1"/>
              </a:solidFill>
            </a:endParaRPr>
          </a:p>
        </p:txBody>
      </p:sp>
    </p:spTree>
    <p:extLst>
      <p:ext uri="{BB962C8B-B14F-4D97-AF65-F5344CB8AC3E}">
        <p14:creationId xmlns:p14="http://schemas.microsoft.com/office/powerpoint/2010/main" val="34065215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en-US" dirty="0">
                <a:solidFill>
                  <a:srgbClr val="FFFFFF"/>
                </a:solidFill>
                <a:highlight>
                  <a:srgbClr val="272822"/>
                </a:highlight>
              </a:rPr>
              <a:t>while (x &lt; 5) {</a:t>
            </a:r>
          </a:p>
          <a:p>
            <a:r>
              <a:rPr lang="en-US" dirty="0">
                <a:solidFill>
                  <a:srgbClr val="FFFFFF"/>
                </a:solidFill>
                <a:highlight>
                  <a:srgbClr val="272822"/>
                </a:highlight>
              </a:rPr>
              <a:t>	print(x); // 0, 1, 2, 3, 4 </a:t>
            </a:r>
          </a:p>
          <a:p>
            <a:r>
              <a:rPr lang="en-US" dirty="0">
                <a:solidFill>
                  <a:srgbClr val="FFFFFF"/>
                </a:solidFill>
                <a:highlight>
                  <a:srgbClr val="272822"/>
                </a:highlight>
              </a:rPr>
              <a:t>	x++;</a:t>
            </a:r>
          </a:p>
          <a:p>
            <a:r>
              <a:rPr lang="en-US" dirty="0">
                <a:solidFill>
                  <a:srgbClr val="FFFFFF"/>
                </a:solidFill>
                <a:highlight>
                  <a:srgbClr val="272822"/>
                </a:highlight>
              </a:rPr>
              <a:t>}</a:t>
            </a:r>
          </a:p>
        </p:txBody>
      </p:sp>
      <p:sp>
        <p:nvSpPr>
          <p:cNvPr id="4" name="Titel 3"/>
          <p:cNvSpPr>
            <a:spLocks noGrp="1"/>
          </p:cNvSpPr>
          <p:nvPr>
            <p:ph type="title"/>
          </p:nvPr>
        </p:nvSpPr>
        <p:spPr/>
        <p:txBody>
          <a:bodyPr/>
          <a:lstStyle/>
          <a:p>
            <a:r>
              <a:rPr lang="de-DE" dirty="0" smtClean="0"/>
              <a:t>Kontrollstrukturen: </a:t>
            </a:r>
            <a:r>
              <a:rPr lang="de-DE" dirty="0" err="1" smtClean="0"/>
              <a:t>while</a:t>
            </a:r>
            <a:endParaRPr lang="de-DE" dirty="0"/>
          </a:p>
        </p:txBody>
      </p:sp>
    </p:spTree>
    <p:extLst>
      <p:ext uri="{BB962C8B-B14F-4D97-AF65-F5344CB8AC3E}">
        <p14:creationId xmlns:p14="http://schemas.microsoft.com/office/powerpoint/2010/main" val="9809753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en-US" dirty="0" err="1">
                <a:solidFill>
                  <a:srgbClr val="FFFFFF"/>
                </a:solidFill>
                <a:highlight>
                  <a:srgbClr val="272822"/>
                </a:highlight>
              </a:rPr>
              <a:t>var</a:t>
            </a:r>
            <a:r>
              <a:rPr lang="en-US" dirty="0">
                <a:solidFill>
                  <a:srgbClr val="FFFFFF"/>
                </a:solidFill>
                <a:highlight>
                  <a:srgbClr val="272822"/>
                </a:highlight>
              </a:rPr>
              <a:t> x = 0;</a:t>
            </a:r>
          </a:p>
          <a:p>
            <a:r>
              <a:rPr lang="en-US" dirty="0">
                <a:solidFill>
                  <a:srgbClr val="FFFFFF"/>
                </a:solidFill>
                <a:highlight>
                  <a:srgbClr val="272822"/>
                </a:highlight>
              </a:rPr>
              <a:t>do {</a:t>
            </a:r>
          </a:p>
          <a:p>
            <a:r>
              <a:rPr lang="en-US" dirty="0">
                <a:solidFill>
                  <a:srgbClr val="FFFFFF"/>
                </a:solidFill>
                <a:highlight>
                  <a:srgbClr val="272822"/>
                </a:highlight>
              </a:rPr>
              <a:t>	print(x); // 0, 1, 2, 3, 4, …</a:t>
            </a:r>
          </a:p>
          <a:p>
            <a:r>
              <a:rPr lang="en-US" dirty="0">
                <a:solidFill>
                  <a:srgbClr val="FFFFFF"/>
                </a:solidFill>
                <a:highlight>
                  <a:srgbClr val="272822"/>
                </a:highlight>
              </a:rPr>
              <a:t>	x++; </a:t>
            </a:r>
          </a:p>
          <a:p>
            <a:r>
              <a:rPr lang="en-US" dirty="0">
                <a:solidFill>
                  <a:srgbClr val="FFFFFF"/>
                </a:solidFill>
                <a:highlight>
                  <a:srgbClr val="272822"/>
                </a:highlight>
              </a:rPr>
              <a:t>} while (x &lt; 10);</a:t>
            </a:r>
          </a:p>
        </p:txBody>
      </p:sp>
      <p:sp>
        <p:nvSpPr>
          <p:cNvPr id="4" name="Titel 3"/>
          <p:cNvSpPr>
            <a:spLocks noGrp="1"/>
          </p:cNvSpPr>
          <p:nvPr>
            <p:ph type="title"/>
          </p:nvPr>
        </p:nvSpPr>
        <p:spPr/>
        <p:txBody>
          <a:bodyPr/>
          <a:lstStyle/>
          <a:p>
            <a:r>
              <a:rPr lang="de-DE" dirty="0" smtClean="0"/>
              <a:t>Kontrollstrukturen: do-</a:t>
            </a:r>
            <a:r>
              <a:rPr lang="de-DE" dirty="0" err="1" smtClean="0"/>
              <a:t>while</a:t>
            </a:r>
            <a:endParaRPr lang="de-DE" dirty="0"/>
          </a:p>
        </p:txBody>
      </p:sp>
    </p:spTree>
    <p:extLst>
      <p:ext uri="{BB962C8B-B14F-4D97-AF65-F5344CB8AC3E}">
        <p14:creationId xmlns:p14="http://schemas.microsoft.com/office/powerpoint/2010/main" val="29643724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da-DK" dirty="0">
                <a:solidFill>
                  <a:srgbClr val="FFFFFF"/>
                </a:solidFill>
                <a:highlight>
                  <a:srgbClr val="272822"/>
                </a:highlight>
              </a:rPr>
              <a:t>for (var i = 0, j = 100; i &lt; 100; i++, j--) {</a:t>
            </a:r>
          </a:p>
          <a:p>
            <a:r>
              <a:rPr lang="da-DK" dirty="0">
                <a:solidFill>
                  <a:srgbClr val="FFFFFF"/>
                </a:solidFill>
                <a:highlight>
                  <a:srgbClr val="272822"/>
                </a:highlight>
              </a:rPr>
              <a:t>	print(i);</a:t>
            </a:r>
          </a:p>
          <a:p>
            <a:r>
              <a:rPr lang="da-DK" dirty="0">
                <a:solidFill>
                  <a:srgbClr val="FFFFFF"/>
                </a:solidFill>
                <a:highlight>
                  <a:srgbClr val="272822"/>
                </a:highlight>
              </a:rPr>
              <a:t>	print(j);</a:t>
            </a:r>
          </a:p>
          <a:p>
            <a:r>
              <a:rPr lang="da-DK" dirty="0">
                <a:solidFill>
                  <a:srgbClr val="FFFFFF"/>
                </a:solidFill>
                <a:highlight>
                  <a:srgbClr val="272822"/>
                </a:highlight>
              </a:rPr>
              <a:t>};</a:t>
            </a:r>
            <a:endParaRPr lang="da-DK" dirty="0" smtClean="0">
              <a:solidFill>
                <a:srgbClr val="FFFFFF"/>
              </a:solidFill>
              <a:highlight>
                <a:srgbClr val="272822"/>
              </a:highlight>
            </a:endParaRPr>
          </a:p>
        </p:txBody>
      </p:sp>
      <p:sp>
        <p:nvSpPr>
          <p:cNvPr id="4" name="Titel 3"/>
          <p:cNvSpPr>
            <a:spLocks noGrp="1"/>
          </p:cNvSpPr>
          <p:nvPr>
            <p:ph type="title"/>
          </p:nvPr>
        </p:nvSpPr>
        <p:spPr/>
        <p:txBody>
          <a:bodyPr/>
          <a:lstStyle/>
          <a:p>
            <a:r>
              <a:rPr lang="de-DE" dirty="0" smtClean="0"/>
              <a:t>Kontrollstrukturen: </a:t>
            </a:r>
            <a:r>
              <a:rPr lang="de-DE" dirty="0" err="1" smtClean="0"/>
              <a:t>for</a:t>
            </a:r>
            <a:r>
              <a:rPr lang="de-DE" dirty="0" smtClean="0"/>
              <a:t>-Schleife</a:t>
            </a:r>
            <a:endParaRPr lang="de-DE" dirty="0"/>
          </a:p>
        </p:txBody>
      </p:sp>
    </p:spTree>
    <p:extLst>
      <p:ext uri="{BB962C8B-B14F-4D97-AF65-F5344CB8AC3E}">
        <p14:creationId xmlns:p14="http://schemas.microsoft.com/office/powerpoint/2010/main" val="24899968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pPr marL="0" indent="0">
              <a:buNone/>
            </a:pPr>
            <a:r>
              <a:rPr lang="de-DE" b="1" dirty="0"/>
              <a:t>Veränderung von Eigenschaften in einer Schleife</a:t>
            </a:r>
          </a:p>
          <a:p>
            <a:pPr marL="0" indent="0">
              <a:buNone/>
            </a:pPr>
            <a:r>
              <a:rPr lang="de-DE" dirty="0"/>
              <a:t>Wenn die Eigenschaften in der Schleife hinzugefügt wurden, dann kann man sich nicht darauf verlassen, dass diese Eigenschaften in der Iteration berücksichtigt werden. Daher sollte das Objekt in der Schleife nicht verändert werden.</a:t>
            </a:r>
          </a:p>
          <a:p>
            <a:endParaRPr lang="de-DE" dirty="0"/>
          </a:p>
        </p:txBody>
      </p:sp>
      <p:sp>
        <p:nvSpPr>
          <p:cNvPr id="4" name="Titel 3"/>
          <p:cNvSpPr>
            <a:spLocks noGrp="1"/>
          </p:cNvSpPr>
          <p:nvPr>
            <p:ph type="title"/>
          </p:nvPr>
        </p:nvSpPr>
        <p:spPr/>
        <p:txBody>
          <a:bodyPr/>
          <a:lstStyle/>
          <a:p>
            <a:r>
              <a:rPr lang="de-DE" dirty="0" err="1" smtClean="0"/>
              <a:t>For</a:t>
            </a:r>
            <a:r>
              <a:rPr lang="de-DE" dirty="0" smtClean="0"/>
              <a:t>-Schleife</a:t>
            </a:r>
            <a:endParaRPr lang="de-DE" dirty="0"/>
          </a:p>
        </p:txBody>
      </p:sp>
    </p:spTree>
    <p:extLst>
      <p:ext uri="{BB962C8B-B14F-4D97-AF65-F5344CB8AC3E}">
        <p14:creationId xmlns:p14="http://schemas.microsoft.com/office/powerpoint/2010/main" val="42713920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en-US" dirty="0" err="1"/>
              <a:t>outerloop</a:t>
            </a:r>
            <a:r>
              <a:rPr lang="en-US" dirty="0"/>
              <a:t>: for (</a:t>
            </a:r>
            <a:r>
              <a:rPr lang="en-US" dirty="0" err="1"/>
              <a:t>var</a:t>
            </a:r>
            <a:r>
              <a:rPr lang="en-US" dirty="0"/>
              <a:t> x = 0; x &lt; 100; x ++) {</a:t>
            </a:r>
          </a:p>
          <a:p>
            <a:r>
              <a:rPr lang="en-US" dirty="0"/>
              <a:t>	</a:t>
            </a:r>
            <a:r>
              <a:rPr lang="en-US" dirty="0" err="1"/>
              <a:t>innerloop</a:t>
            </a:r>
            <a:r>
              <a:rPr lang="en-US" dirty="0"/>
              <a:t>: for (</a:t>
            </a:r>
            <a:r>
              <a:rPr lang="en-US" dirty="0" err="1"/>
              <a:t>var</a:t>
            </a:r>
            <a:r>
              <a:rPr lang="en-US" dirty="0"/>
              <a:t> y = 0; y &lt; 100; y++) {</a:t>
            </a:r>
          </a:p>
          <a:p>
            <a:r>
              <a:rPr lang="en-US" dirty="0"/>
              <a:t>		</a:t>
            </a:r>
            <a:r>
              <a:rPr lang="en-US" dirty="0" err="1" smtClean="0"/>
              <a:t>console.log</a:t>
            </a:r>
            <a:r>
              <a:rPr lang="en-US" dirty="0" smtClean="0"/>
              <a:t> (</a:t>
            </a:r>
            <a:r>
              <a:rPr lang="en-US" dirty="0"/>
              <a:t>x + " : " + y);</a:t>
            </a:r>
          </a:p>
          <a:p>
            <a:r>
              <a:rPr lang="en-US" dirty="0"/>
              <a:t>		if (y &gt; 10) break </a:t>
            </a:r>
            <a:r>
              <a:rPr lang="en-US" dirty="0" err="1"/>
              <a:t>outerloop</a:t>
            </a:r>
            <a:r>
              <a:rPr lang="en-US" dirty="0"/>
              <a:t>; </a:t>
            </a:r>
          </a:p>
          <a:p>
            <a:r>
              <a:rPr lang="en-US" dirty="0"/>
              <a:t>	} </a:t>
            </a:r>
          </a:p>
          <a:p>
            <a:r>
              <a:rPr lang="en-US" dirty="0"/>
              <a:t>}</a:t>
            </a:r>
          </a:p>
          <a:p>
            <a:endParaRPr lang="de-DE" dirty="0"/>
          </a:p>
        </p:txBody>
      </p:sp>
      <p:sp>
        <p:nvSpPr>
          <p:cNvPr id="4" name="Titel 3"/>
          <p:cNvSpPr>
            <a:spLocks noGrp="1"/>
          </p:cNvSpPr>
          <p:nvPr>
            <p:ph type="title"/>
          </p:nvPr>
        </p:nvSpPr>
        <p:spPr/>
        <p:txBody>
          <a:bodyPr/>
          <a:lstStyle/>
          <a:p>
            <a:r>
              <a:rPr lang="de-DE" dirty="0" smtClean="0"/>
              <a:t>Sprunganweisungen und </a:t>
            </a:r>
            <a:r>
              <a:rPr lang="de-DE" dirty="0" err="1" smtClean="0"/>
              <a:t>labels</a:t>
            </a:r>
            <a:endParaRPr lang="de-DE" dirty="0"/>
          </a:p>
        </p:txBody>
      </p:sp>
    </p:spTree>
    <p:extLst>
      <p:ext uri="{BB962C8B-B14F-4D97-AF65-F5344CB8AC3E}">
        <p14:creationId xmlns:p14="http://schemas.microsoft.com/office/powerpoint/2010/main" val="14189914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var</a:t>
            </a:r>
            <a:r>
              <a:rPr lang="de-DE" dirty="0"/>
              <a:t> </a:t>
            </a:r>
            <a:r>
              <a:rPr lang="de-DE" dirty="0" err="1"/>
              <a:t>foobar</a:t>
            </a:r>
            <a:r>
              <a:rPr lang="de-DE" dirty="0"/>
              <a:t> = {"</a:t>
            </a:r>
            <a:r>
              <a:rPr lang="de-DE" dirty="0" err="1"/>
              <a:t>foo</a:t>
            </a:r>
            <a:r>
              <a:rPr lang="de-DE" dirty="0"/>
              <a:t>": "</a:t>
            </a:r>
            <a:r>
              <a:rPr lang="de-DE" dirty="0" err="1"/>
              <a:t>hello</a:t>
            </a:r>
            <a:r>
              <a:rPr lang="de-DE" dirty="0"/>
              <a:t>", "bar": "</a:t>
            </a:r>
            <a:r>
              <a:rPr lang="de-DE" dirty="0" err="1"/>
              <a:t>world</a:t>
            </a:r>
            <a:r>
              <a:rPr lang="de-DE" dirty="0"/>
              <a:t>"};</a:t>
            </a:r>
          </a:p>
          <a:p>
            <a:r>
              <a:rPr lang="de-DE" dirty="0" err="1"/>
              <a:t>for</a:t>
            </a:r>
            <a:r>
              <a:rPr lang="de-DE" dirty="0"/>
              <a:t> (</a:t>
            </a:r>
            <a:r>
              <a:rPr lang="de-DE" dirty="0" err="1"/>
              <a:t>var</a:t>
            </a:r>
            <a:r>
              <a:rPr lang="de-DE" dirty="0"/>
              <a:t> i in </a:t>
            </a:r>
            <a:r>
              <a:rPr lang="de-DE" dirty="0" err="1"/>
              <a:t>foobar</a:t>
            </a:r>
            <a:r>
              <a:rPr lang="de-DE" dirty="0"/>
              <a:t>) {</a:t>
            </a:r>
          </a:p>
          <a:p>
            <a:r>
              <a:rPr lang="de-DE" dirty="0"/>
              <a:t>    </a:t>
            </a:r>
            <a:r>
              <a:rPr lang="de-DE" dirty="0" err="1"/>
              <a:t>console.log</a:t>
            </a:r>
            <a:r>
              <a:rPr lang="de-DE" dirty="0"/>
              <a:t> (i + " ist " + </a:t>
            </a:r>
            <a:r>
              <a:rPr lang="de-DE" dirty="0" err="1"/>
              <a:t>foobar</a:t>
            </a:r>
            <a:r>
              <a:rPr lang="de-DE" dirty="0"/>
              <a:t>[i]); </a:t>
            </a:r>
          </a:p>
          <a:p>
            <a:r>
              <a:rPr lang="de-DE" dirty="0"/>
              <a:t>}</a:t>
            </a:r>
          </a:p>
          <a:p>
            <a:endParaRPr lang="de-DE" dirty="0"/>
          </a:p>
        </p:txBody>
      </p:sp>
      <p:sp>
        <p:nvSpPr>
          <p:cNvPr id="3" name="Titel 2"/>
          <p:cNvSpPr>
            <a:spLocks noGrp="1"/>
          </p:cNvSpPr>
          <p:nvPr>
            <p:ph type="title"/>
          </p:nvPr>
        </p:nvSpPr>
        <p:spPr/>
        <p:txBody>
          <a:bodyPr/>
          <a:lstStyle/>
          <a:p>
            <a:r>
              <a:rPr lang="de-DE" dirty="0" err="1" smtClean="0"/>
              <a:t>for</a:t>
            </a:r>
            <a:r>
              <a:rPr lang="de-DE" dirty="0" smtClean="0"/>
              <a:t>-in-Schleife</a:t>
            </a:r>
            <a:endParaRPr lang="de-DE" dirty="0"/>
          </a:p>
        </p:txBody>
      </p:sp>
    </p:spTree>
    <p:extLst>
      <p:ext uri="{BB962C8B-B14F-4D97-AF65-F5344CB8AC3E}">
        <p14:creationId xmlns:p14="http://schemas.microsoft.com/office/powerpoint/2010/main" val="23091047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Inhaltsplatzhalter 3"/>
          <p:cNvSpPr>
            <a:spLocks noGrp="1"/>
          </p:cNvSpPr>
          <p:nvPr>
            <p:ph idx="1"/>
          </p:nvPr>
        </p:nvSpPr>
        <p:spPr/>
        <p:txBody>
          <a:bodyPr>
            <a:normAutofit lnSpcReduction="10000"/>
          </a:bodyPr>
          <a:lstStyle/>
          <a:p>
            <a:r>
              <a:rPr lang="de-DE" dirty="0" err="1"/>
              <a:t>var</a:t>
            </a:r>
            <a:r>
              <a:rPr lang="de-DE" dirty="0"/>
              <a:t> </a:t>
            </a:r>
            <a:r>
              <a:rPr lang="de-DE" dirty="0" err="1"/>
              <a:t>ammount</a:t>
            </a:r>
            <a:r>
              <a:rPr lang="de-DE" dirty="0"/>
              <a:t> = -10;</a:t>
            </a:r>
          </a:p>
          <a:p>
            <a:r>
              <a:rPr lang="de-DE" dirty="0" err="1"/>
              <a:t>try</a:t>
            </a:r>
            <a:r>
              <a:rPr lang="de-DE" dirty="0"/>
              <a:t> {</a:t>
            </a:r>
          </a:p>
          <a:p>
            <a:r>
              <a:rPr lang="de-DE" dirty="0"/>
              <a:t>	</a:t>
            </a:r>
            <a:r>
              <a:rPr lang="de-DE" dirty="0" err="1"/>
              <a:t>if</a:t>
            </a:r>
            <a:r>
              <a:rPr lang="de-DE" dirty="0"/>
              <a:t> (</a:t>
            </a:r>
            <a:r>
              <a:rPr lang="de-DE" dirty="0" err="1"/>
              <a:t>ammount</a:t>
            </a:r>
            <a:r>
              <a:rPr lang="de-DE" dirty="0"/>
              <a:t> &lt; 0) {</a:t>
            </a:r>
          </a:p>
          <a:p>
            <a:r>
              <a:rPr lang="de-DE" dirty="0"/>
              <a:t>		</a:t>
            </a:r>
            <a:r>
              <a:rPr lang="de-DE" dirty="0" err="1"/>
              <a:t>throw</a:t>
            </a:r>
            <a:r>
              <a:rPr lang="de-DE" dirty="0"/>
              <a:t>("</a:t>
            </a:r>
            <a:r>
              <a:rPr lang="de-DE" dirty="0" err="1"/>
              <a:t>Ammount</a:t>
            </a:r>
            <a:r>
              <a:rPr lang="de-DE" dirty="0"/>
              <a:t> </a:t>
            </a:r>
            <a:r>
              <a:rPr lang="de-DE" dirty="0" err="1"/>
              <a:t>is</a:t>
            </a:r>
            <a:r>
              <a:rPr lang="de-DE" dirty="0"/>
              <a:t> negative");</a:t>
            </a:r>
          </a:p>
          <a:p>
            <a:r>
              <a:rPr lang="de-DE" dirty="0"/>
              <a:t>	}</a:t>
            </a:r>
          </a:p>
          <a:p>
            <a:r>
              <a:rPr lang="de-DE" dirty="0"/>
              <a:t>} catch (</a:t>
            </a:r>
            <a:r>
              <a:rPr lang="de-DE" dirty="0" err="1"/>
              <a:t>e</a:t>
            </a:r>
            <a:r>
              <a:rPr lang="de-DE" dirty="0"/>
              <a:t>) {</a:t>
            </a:r>
          </a:p>
          <a:p>
            <a:r>
              <a:rPr lang="de-DE" dirty="0"/>
              <a:t>	</a:t>
            </a:r>
            <a:r>
              <a:rPr lang="de-DE" dirty="0" err="1" smtClean="0"/>
              <a:t>console.error</a:t>
            </a:r>
            <a:r>
              <a:rPr lang="de-DE" dirty="0" smtClean="0"/>
              <a:t>(</a:t>
            </a:r>
            <a:r>
              <a:rPr lang="de-DE" dirty="0"/>
              <a:t>"An </a:t>
            </a:r>
            <a:r>
              <a:rPr lang="de-DE" dirty="0" err="1"/>
              <a:t>error</a:t>
            </a:r>
            <a:r>
              <a:rPr lang="de-DE" dirty="0"/>
              <a:t> </a:t>
            </a:r>
            <a:r>
              <a:rPr lang="de-DE" dirty="0" err="1"/>
              <a:t>occured</a:t>
            </a:r>
            <a:r>
              <a:rPr lang="de-DE" dirty="0"/>
              <a:t>: " + </a:t>
            </a:r>
            <a:r>
              <a:rPr lang="de-DE" dirty="0" err="1"/>
              <a:t>e</a:t>
            </a:r>
            <a:r>
              <a:rPr lang="de-DE" dirty="0"/>
              <a:t>); </a:t>
            </a:r>
            <a:endParaRPr lang="de-DE" dirty="0" smtClean="0"/>
          </a:p>
          <a:p>
            <a:r>
              <a:rPr lang="de-DE" dirty="0"/>
              <a:t>	</a:t>
            </a:r>
            <a:r>
              <a:rPr lang="de-DE" dirty="0" smtClean="0"/>
              <a:t>/</a:t>
            </a:r>
            <a:r>
              <a:rPr lang="de-DE" dirty="0"/>
              <a:t>/ An </a:t>
            </a:r>
            <a:r>
              <a:rPr lang="de-DE" dirty="0" err="1"/>
              <a:t>error</a:t>
            </a:r>
            <a:r>
              <a:rPr lang="de-DE" dirty="0"/>
              <a:t> </a:t>
            </a:r>
            <a:r>
              <a:rPr lang="de-DE" dirty="0" err="1"/>
              <a:t>occured</a:t>
            </a:r>
            <a:r>
              <a:rPr lang="de-DE" dirty="0"/>
              <a:t>: </a:t>
            </a:r>
            <a:r>
              <a:rPr lang="de-DE" dirty="0" err="1" smtClean="0"/>
              <a:t>Ammount</a:t>
            </a:r>
            <a:r>
              <a:rPr lang="de-DE" dirty="0" smtClean="0"/>
              <a:t> </a:t>
            </a:r>
            <a:r>
              <a:rPr lang="de-DE" dirty="0" err="1"/>
              <a:t>is</a:t>
            </a:r>
            <a:r>
              <a:rPr lang="de-DE" dirty="0"/>
              <a:t> negative</a:t>
            </a:r>
          </a:p>
          <a:p>
            <a:r>
              <a:rPr lang="de-DE" dirty="0"/>
              <a:t>} </a:t>
            </a:r>
            <a:r>
              <a:rPr lang="de-DE" dirty="0" err="1"/>
              <a:t>finally</a:t>
            </a:r>
            <a:r>
              <a:rPr lang="de-DE" dirty="0"/>
              <a:t> {</a:t>
            </a:r>
          </a:p>
          <a:p>
            <a:r>
              <a:rPr lang="de-DE" dirty="0"/>
              <a:t>	</a:t>
            </a:r>
            <a:r>
              <a:rPr lang="de-DE" dirty="0" err="1" smtClean="0"/>
              <a:t>console.log</a:t>
            </a:r>
            <a:r>
              <a:rPr lang="de-DE" dirty="0" smtClean="0"/>
              <a:t>(</a:t>
            </a:r>
            <a:r>
              <a:rPr lang="de-DE" dirty="0"/>
              <a:t>"</a:t>
            </a:r>
            <a:r>
              <a:rPr lang="de-DE" dirty="0" err="1"/>
              <a:t>Continue</a:t>
            </a:r>
            <a:r>
              <a:rPr lang="de-DE" dirty="0"/>
              <a:t>"); // </a:t>
            </a:r>
            <a:r>
              <a:rPr lang="de-DE" dirty="0" err="1"/>
              <a:t>Continue</a:t>
            </a:r>
            <a:endParaRPr lang="de-DE" dirty="0"/>
          </a:p>
          <a:p>
            <a:r>
              <a:rPr lang="de-DE" dirty="0"/>
              <a:t>}</a:t>
            </a:r>
          </a:p>
          <a:p>
            <a:endParaRPr lang="de-DE" dirty="0"/>
          </a:p>
        </p:txBody>
      </p:sp>
      <p:sp>
        <p:nvSpPr>
          <p:cNvPr id="3" name="Titel 2"/>
          <p:cNvSpPr>
            <a:spLocks noGrp="1"/>
          </p:cNvSpPr>
          <p:nvPr>
            <p:ph type="title"/>
          </p:nvPr>
        </p:nvSpPr>
        <p:spPr/>
        <p:txBody>
          <a:bodyPr/>
          <a:lstStyle/>
          <a:p>
            <a:r>
              <a:rPr lang="de-DE" dirty="0" err="1" smtClean="0"/>
              <a:t>try</a:t>
            </a:r>
            <a:r>
              <a:rPr lang="de-DE" dirty="0" smtClean="0"/>
              <a:t>-catch-</a:t>
            </a:r>
            <a:r>
              <a:rPr lang="de-DE" dirty="0" err="1" smtClean="0"/>
              <a:t>finally</a:t>
            </a:r>
            <a:r>
              <a:rPr lang="de-DE" dirty="0" smtClean="0"/>
              <a:t> und </a:t>
            </a:r>
            <a:r>
              <a:rPr lang="de-DE" dirty="0" err="1" smtClean="0"/>
              <a:t>throw</a:t>
            </a:r>
            <a:endParaRPr lang="de-DE" dirty="0"/>
          </a:p>
        </p:txBody>
      </p:sp>
    </p:spTree>
    <p:extLst>
      <p:ext uri="{BB962C8B-B14F-4D97-AF65-F5344CB8AC3E}">
        <p14:creationId xmlns:p14="http://schemas.microsoft.com/office/powerpoint/2010/main" val="18593945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solidFill>
                  <a:schemeClr val="bg1"/>
                </a:solidFill>
              </a:rPr>
              <a:t>JS Core</a:t>
            </a:r>
            <a:endParaRPr lang="de-DE" dirty="0">
              <a:solidFill>
                <a:schemeClr val="bg1"/>
              </a:solidFill>
            </a:endParaRPr>
          </a:p>
        </p:txBody>
      </p:sp>
      <p:pic>
        <p:nvPicPr>
          <p:cNvPr id="3" name="Bild 2" descr="2012-04-26 22.26.11.jpg"/>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8520" y="-52833"/>
            <a:ext cx="9252520" cy="6910833"/>
          </a:xfrm>
          <a:prstGeom prst="rect">
            <a:avLst/>
          </a:prstGeom>
        </p:spPr>
      </p:pic>
      <p:sp>
        <p:nvSpPr>
          <p:cNvPr id="7" name="Titel 3"/>
          <p:cNvSpPr txBox="1">
            <a:spLocks/>
          </p:cNvSpPr>
          <p:nvPr/>
        </p:nvSpPr>
        <p:spPr>
          <a:xfrm>
            <a:off x="683568" y="44624"/>
            <a:ext cx="8572560" cy="562539"/>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b="1" kern="1200">
                <a:solidFill>
                  <a:schemeClr val="accent2"/>
                </a:solidFill>
                <a:latin typeface="Verdana" pitchFamily="34" charset="0"/>
                <a:ea typeface="Verdana" pitchFamily="34" charset="0"/>
                <a:cs typeface="Verdana" pitchFamily="34" charset="0"/>
              </a:defRPr>
            </a:lvl1pPr>
          </a:lstStyle>
          <a:p>
            <a:r>
              <a:rPr lang="de-DE" dirty="0" smtClean="0">
                <a:solidFill>
                  <a:schemeClr val="bg1"/>
                </a:solidFill>
              </a:rPr>
              <a:t>2. </a:t>
            </a:r>
            <a:r>
              <a:rPr lang="de-DE" dirty="0" smtClean="0">
                <a:solidFill>
                  <a:schemeClr val="bg1"/>
                </a:solidFill>
              </a:rPr>
              <a:t>Projekt-Setup</a:t>
            </a:r>
            <a:endParaRPr lang="de-DE" dirty="0">
              <a:solidFill>
                <a:schemeClr val="bg1"/>
              </a:solidFill>
            </a:endParaRPr>
          </a:p>
        </p:txBody>
      </p:sp>
    </p:spTree>
    <p:extLst>
      <p:ext uri="{BB962C8B-B14F-4D97-AF65-F5344CB8AC3E}">
        <p14:creationId xmlns:p14="http://schemas.microsoft.com/office/powerpoint/2010/main" val="2376719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dirty="0" smtClean="0"/>
              <a:t>Build-Prozess</a:t>
            </a:r>
            <a:endParaRPr lang="de-DE" dirty="0"/>
          </a:p>
        </p:txBody>
      </p:sp>
      <p:pic>
        <p:nvPicPr>
          <p:cNvPr id="3" name="Picture 3" descr="C:\Users\ochso\Desktop\Build-Prozess\makerbot_01.jpeg"/>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97110" y="823752"/>
            <a:ext cx="3726818" cy="4981512"/>
          </a:xfrm>
          <a:prstGeom prst="rect">
            <a:avLst/>
          </a:prstGeom>
          <a:noFill/>
        </p:spPr>
      </p:pic>
      <p:sp>
        <p:nvSpPr>
          <p:cNvPr id="4" name="Textfeld 3"/>
          <p:cNvSpPr txBox="1"/>
          <p:nvPr/>
        </p:nvSpPr>
        <p:spPr>
          <a:xfrm>
            <a:off x="206392" y="5477162"/>
            <a:ext cx="1413280" cy="400110"/>
          </a:xfrm>
          <a:prstGeom prst="rect">
            <a:avLst/>
          </a:prstGeom>
          <a:noFill/>
        </p:spPr>
        <p:txBody>
          <a:bodyPr wrap="none" rtlCol="0">
            <a:spAutoFit/>
          </a:bodyPr>
          <a:lstStyle/>
          <a:p>
            <a:r>
              <a:rPr lang="de-DE" sz="1000" b="0" dirty="0" smtClean="0">
                <a:solidFill>
                  <a:schemeClr val="bg1">
                    <a:lumMod val="75000"/>
                  </a:schemeClr>
                </a:solidFill>
              </a:rPr>
              <a:t>Bild: </a:t>
            </a:r>
          </a:p>
          <a:p>
            <a:r>
              <a:rPr lang="de-DE" sz="1000" b="0" dirty="0" smtClean="0">
                <a:solidFill>
                  <a:schemeClr val="bg1">
                    <a:lumMod val="75000"/>
                  </a:schemeClr>
                </a:solidFill>
              </a:rPr>
              <a:t>CC </a:t>
            </a:r>
            <a:r>
              <a:rPr lang="de-DE" sz="1000" b="0" dirty="0" err="1" smtClean="0">
                <a:solidFill>
                  <a:schemeClr val="bg1">
                    <a:lumMod val="75000"/>
                  </a:schemeClr>
                </a:solidFill>
              </a:rPr>
              <a:t>MakerBot</a:t>
            </a:r>
            <a:r>
              <a:rPr lang="de-DE" sz="1000" b="0" dirty="0" smtClean="0">
                <a:solidFill>
                  <a:schemeClr val="bg1">
                    <a:lumMod val="75000"/>
                  </a:schemeClr>
                </a:solidFill>
              </a:rPr>
              <a:t> Industries</a:t>
            </a:r>
            <a:endParaRPr lang="de-DE" sz="1000" b="0" dirty="0">
              <a:solidFill>
                <a:schemeClr val="bg1">
                  <a:lumMod val="75000"/>
                </a:schemeClr>
              </a:solidFill>
            </a:endParaRPr>
          </a:p>
        </p:txBody>
      </p:sp>
      <p:sp>
        <p:nvSpPr>
          <p:cNvPr id="5" name="Inhaltsplatzhalter 1"/>
          <p:cNvSpPr txBox="1">
            <a:spLocks/>
          </p:cNvSpPr>
          <p:nvPr/>
        </p:nvSpPr>
        <p:spPr>
          <a:xfrm>
            <a:off x="4572000" y="1556792"/>
            <a:ext cx="4139992" cy="4860000"/>
          </a:xfrm>
          <a:prstGeom prst="rect">
            <a:avLst/>
          </a:prstGeom>
        </p:spPr>
        <p:txBody>
          <a:bodyPr/>
          <a:lstStyle>
            <a:lvl1pPr marL="468000" indent="-468000" algn="l" defTabSz="914400" rtl="0" eaLnBrk="1" latinLnBrk="0" hangingPunct="1">
              <a:spcBef>
                <a:spcPts val="1200"/>
              </a:spcBef>
              <a:buSzPct val="80000"/>
              <a:buFontTx/>
              <a:buBlip>
                <a:blip r:embed="rId4"/>
              </a:buBlip>
              <a:defRPr sz="2800" kern="1200">
                <a:solidFill>
                  <a:schemeClr val="tx1"/>
                </a:solidFill>
                <a:latin typeface="Calibri" pitchFamily="34" charset="0"/>
                <a:ea typeface="Calibri" pitchFamily="34" charset="0"/>
                <a:cs typeface="Calibri" pitchFamily="34" charset="0"/>
              </a:defRPr>
            </a:lvl1pPr>
            <a:lvl2pPr marL="828000" indent="-360000" algn="l" defTabSz="914400" rtl="0" eaLnBrk="1" latinLnBrk="0" hangingPunct="1">
              <a:spcBef>
                <a:spcPts val="600"/>
              </a:spcBef>
              <a:buSzPct val="85000"/>
              <a:buFontTx/>
              <a:buBlip>
                <a:blip r:embed="rId4"/>
              </a:buBlip>
              <a:defRPr sz="1800" kern="1200">
                <a:solidFill>
                  <a:schemeClr val="tx1"/>
                </a:solidFill>
                <a:latin typeface="Calibri" pitchFamily="34" charset="0"/>
                <a:ea typeface="Calibri" pitchFamily="34" charset="0"/>
                <a:cs typeface="Calibri" pitchFamily="34" charset="0"/>
              </a:defRPr>
            </a:lvl2pPr>
            <a:lvl3pPr marL="1260000" indent="-360000" algn="l" defTabSz="914400" rtl="0" eaLnBrk="1" latinLnBrk="0" hangingPunct="1">
              <a:spcBef>
                <a:spcPts val="450"/>
              </a:spcBef>
              <a:buSzPct val="85000"/>
              <a:buFontTx/>
              <a:buBlip>
                <a:blip r:embed="rId4"/>
              </a:buBlip>
              <a:defRPr sz="1800" kern="1200">
                <a:solidFill>
                  <a:schemeClr val="tx1"/>
                </a:solidFill>
                <a:latin typeface="Calibri" pitchFamily="34" charset="0"/>
                <a:ea typeface="Calibri" pitchFamily="34" charset="0"/>
                <a:cs typeface="Calibri" pitchFamily="34" charset="0"/>
              </a:defRPr>
            </a:lvl3pPr>
            <a:lvl4pPr marL="1692000" indent="-360000" algn="l" defTabSz="914400" rtl="0" eaLnBrk="1" latinLnBrk="0" hangingPunct="1">
              <a:spcBef>
                <a:spcPts val="450"/>
              </a:spcBef>
              <a:buSzPct val="85000"/>
              <a:buFontTx/>
              <a:buBlip>
                <a:blip r:embed="rId4"/>
              </a:buBlip>
              <a:defRPr sz="1800" kern="1200">
                <a:solidFill>
                  <a:schemeClr val="tx1"/>
                </a:solidFill>
                <a:latin typeface="Calibri" pitchFamily="34" charset="0"/>
                <a:ea typeface="Calibri" pitchFamily="34" charset="0"/>
                <a:cs typeface="Calibri" pitchFamily="34" charset="0"/>
              </a:defRPr>
            </a:lvl4pPr>
            <a:lvl5pPr marL="2124000" indent="-360000" algn="l" defTabSz="914400" rtl="0" eaLnBrk="1" latinLnBrk="0" hangingPunct="1">
              <a:spcBef>
                <a:spcPts val="450"/>
              </a:spcBef>
              <a:buSzPct val="85000"/>
              <a:buFontTx/>
              <a:buBlip>
                <a:blip r:embed="rId4"/>
              </a:buBlip>
              <a:defRPr sz="1800" kern="1200">
                <a:solidFill>
                  <a:schemeClr val="tx1"/>
                </a:solidFill>
                <a:latin typeface="Calibri" pitchFamily="34" charset="0"/>
                <a:ea typeface="Calibri" pitchFamily="34" charset="0"/>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Tx/>
              <a:buNone/>
            </a:pPr>
            <a:r>
              <a:rPr lang="de-DE" dirty="0" smtClean="0"/>
              <a:t>Wiederkehrende Aufgaben automatisieren</a:t>
            </a:r>
          </a:p>
          <a:p>
            <a:pPr marL="0" indent="0">
              <a:buFontTx/>
              <a:buNone/>
            </a:pPr>
            <a:endParaRPr lang="de-DE" dirty="0"/>
          </a:p>
          <a:p>
            <a:pPr marL="0" indent="0">
              <a:buFontTx/>
              <a:buNone/>
            </a:pPr>
            <a:r>
              <a:rPr lang="de-DE" dirty="0" smtClean="0"/>
              <a:t>Build Script, z.B. </a:t>
            </a:r>
            <a:r>
              <a:rPr lang="de-DE" dirty="0" err="1" smtClean="0"/>
              <a:t>Bash</a:t>
            </a:r>
            <a:endParaRPr lang="de-DE" dirty="0"/>
          </a:p>
          <a:p>
            <a:pPr marL="0" indent="0">
              <a:buFontTx/>
              <a:buNone/>
            </a:pPr>
            <a:endParaRPr lang="de-DE" dirty="0" smtClean="0"/>
          </a:p>
          <a:p>
            <a:pPr marL="0" indent="0">
              <a:buFontTx/>
              <a:buNone/>
            </a:pPr>
            <a:endParaRPr lang="de-DE" dirty="0" smtClean="0"/>
          </a:p>
          <a:p>
            <a:pPr marL="0" indent="0">
              <a:buFontTx/>
              <a:buNone/>
            </a:pPr>
            <a:endParaRPr lang="de-DE" dirty="0"/>
          </a:p>
        </p:txBody>
      </p:sp>
    </p:spTree>
    <p:extLst>
      <p:ext uri="{BB962C8B-B14F-4D97-AF65-F5344CB8AC3E}">
        <p14:creationId xmlns:p14="http://schemas.microsoft.com/office/powerpoint/2010/main" val="27099444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dirty="0" smtClean="0"/>
              <a:t>Kompilierende Sprachen</a:t>
            </a:r>
            <a:endParaRPr lang="de-DE" dirty="0"/>
          </a:p>
        </p:txBody>
      </p:sp>
      <p:sp>
        <p:nvSpPr>
          <p:cNvPr id="5" name="Inhaltsplatzhalter 1"/>
          <p:cNvSpPr txBox="1">
            <a:spLocks/>
          </p:cNvSpPr>
          <p:nvPr/>
        </p:nvSpPr>
        <p:spPr>
          <a:xfrm>
            <a:off x="4572000" y="1556792"/>
            <a:ext cx="4139992" cy="4860000"/>
          </a:xfrm>
          <a:prstGeom prst="rect">
            <a:avLst/>
          </a:prstGeom>
        </p:spPr>
        <p:txBody>
          <a:bodyPr/>
          <a:lstStyle>
            <a:lvl1pPr marL="468000" indent="-468000" algn="l" defTabSz="914400" rtl="0" eaLnBrk="1" latinLnBrk="0" hangingPunct="1">
              <a:spcBef>
                <a:spcPts val="1200"/>
              </a:spcBef>
              <a:buSzPct val="80000"/>
              <a:buFontTx/>
              <a:buBlip>
                <a:blip r:embed="rId3"/>
              </a:buBlip>
              <a:defRPr sz="2800" kern="1200">
                <a:solidFill>
                  <a:schemeClr val="tx1"/>
                </a:solidFill>
                <a:latin typeface="Calibri" pitchFamily="34" charset="0"/>
                <a:ea typeface="Calibri" pitchFamily="34" charset="0"/>
                <a:cs typeface="Calibri" pitchFamily="34" charset="0"/>
              </a:defRPr>
            </a:lvl1pPr>
            <a:lvl2pPr marL="828000" indent="-360000" algn="l" defTabSz="914400" rtl="0" eaLnBrk="1" latinLnBrk="0" hangingPunct="1">
              <a:spcBef>
                <a:spcPts val="600"/>
              </a:spcBef>
              <a:buSzPct val="85000"/>
              <a:buFontTx/>
              <a:buBlip>
                <a:blip r:embed="rId3"/>
              </a:buBlip>
              <a:defRPr sz="1800" kern="1200">
                <a:solidFill>
                  <a:schemeClr val="tx1"/>
                </a:solidFill>
                <a:latin typeface="Calibri" pitchFamily="34" charset="0"/>
                <a:ea typeface="Calibri" pitchFamily="34" charset="0"/>
                <a:cs typeface="Calibri" pitchFamily="34" charset="0"/>
              </a:defRPr>
            </a:lvl2pPr>
            <a:lvl3pPr marL="1260000" indent="-360000" algn="l" defTabSz="914400" rtl="0" eaLnBrk="1" latinLnBrk="0" hangingPunct="1">
              <a:spcBef>
                <a:spcPts val="450"/>
              </a:spcBef>
              <a:buSzPct val="85000"/>
              <a:buFontTx/>
              <a:buBlip>
                <a:blip r:embed="rId3"/>
              </a:buBlip>
              <a:defRPr sz="1800" kern="1200">
                <a:solidFill>
                  <a:schemeClr val="tx1"/>
                </a:solidFill>
                <a:latin typeface="Calibri" pitchFamily="34" charset="0"/>
                <a:ea typeface="Calibri" pitchFamily="34" charset="0"/>
                <a:cs typeface="Calibri" pitchFamily="34" charset="0"/>
              </a:defRPr>
            </a:lvl3pPr>
            <a:lvl4pPr marL="1692000" indent="-360000" algn="l" defTabSz="914400" rtl="0" eaLnBrk="1" latinLnBrk="0" hangingPunct="1">
              <a:spcBef>
                <a:spcPts val="450"/>
              </a:spcBef>
              <a:buSzPct val="85000"/>
              <a:buFontTx/>
              <a:buBlip>
                <a:blip r:embed="rId3"/>
              </a:buBlip>
              <a:defRPr sz="1800" kern="1200">
                <a:solidFill>
                  <a:schemeClr val="tx1"/>
                </a:solidFill>
                <a:latin typeface="Calibri" pitchFamily="34" charset="0"/>
                <a:ea typeface="Calibri" pitchFamily="34" charset="0"/>
                <a:cs typeface="Calibri" pitchFamily="34" charset="0"/>
              </a:defRPr>
            </a:lvl4pPr>
            <a:lvl5pPr marL="2124000" indent="-360000" algn="l" defTabSz="914400" rtl="0" eaLnBrk="1" latinLnBrk="0" hangingPunct="1">
              <a:spcBef>
                <a:spcPts val="450"/>
              </a:spcBef>
              <a:buSzPct val="85000"/>
              <a:buFontTx/>
              <a:buBlip>
                <a:blip r:embed="rId3"/>
              </a:buBlip>
              <a:defRPr sz="1800" kern="1200">
                <a:solidFill>
                  <a:schemeClr val="tx1"/>
                </a:solidFill>
                <a:latin typeface="Calibri" pitchFamily="34" charset="0"/>
                <a:ea typeface="Calibri" pitchFamily="34" charset="0"/>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Tx/>
              <a:buNone/>
            </a:pPr>
            <a:r>
              <a:rPr lang="de-DE" dirty="0" err="1" smtClean="0"/>
              <a:t>make</a:t>
            </a:r>
            <a:r>
              <a:rPr lang="de-DE" dirty="0" smtClean="0"/>
              <a:t> – C / Unix</a:t>
            </a:r>
          </a:p>
          <a:p>
            <a:pPr marL="0" indent="0">
              <a:buNone/>
            </a:pPr>
            <a:r>
              <a:rPr lang="de-DE" dirty="0" err="1" smtClean="0"/>
              <a:t>ant</a:t>
            </a:r>
            <a:r>
              <a:rPr lang="de-DE" dirty="0" smtClean="0"/>
              <a:t>, </a:t>
            </a:r>
            <a:r>
              <a:rPr lang="de-DE" dirty="0" err="1" smtClean="0"/>
              <a:t>maven</a:t>
            </a:r>
            <a:r>
              <a:rPr lang="de-DE" dirty="0" smtClean="0"/>
              <a:t> 2 </a:t>
            </a:r>
            <a:r>
              <a:rPr lang="de-DE" dirty="0"/>
              <a:t>– </a:t>
            </a:r>
            <a:r>
              <a:rPr lang="de-DE" dirty="0" smtClean="0"/>
              <a:t>Java</a:t>
            </a:r>
          </a:p>
          <a:p>
            <a:pPr marL="0" indent="0">
              <a:buFontTx/>
              <a:buNone/>
            </a:pPr>
            <a:endParaRPr lang="de-DE" dirty="0" smtClean="0"/>
          </a:p>
          <a:p>
            <a:pPr marL="0" indent="0">
              <a:buFontTx/>
              <a:buNone/>
            </a:pPr>
            <a:endParaRPr lang="de-DE" dirty="0"/>
          </a:p>
        </p:txBody>
      </p:sp>
      <p:pic>
        <p:nvPicPr>
          <p:cNvPr id="8" name="Bild 7" descr="Apache-Ant-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1700808"/>
            <a:ext cx="4754644" cy="2943759"/>
          </a:xfrm>
          <a:prstGeom prst="rect">
            <a:avLst/>
          </a:prstGeom>
        </p:spPr>
      </p:pic>
    </p:spTree>
    <p:extLst>
      <p:ext uri="{BB962C8B-B14F-4D97-AF65-F5344CB8AC3E}">
        <p14:creationId xmlns:p14="http://schemas.microsoft.com/office/powerpoint/2010/main" val="225152850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2012-04-26 22.16.33.jpg"/>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r="6925"/>
          <a:stretch/>
        </p:blipFill>
        <p:spPr>
          <a:xfrm>
            <a:off x="-252536" y="-365271"/>
            <a:ext cx="5040560" cy="7250655"/>
          </a:xfrm>
          <a:prstGeom prst="rect">
            <a:avLst/>
          </a:prstGeom>
        </p:spPr>
      </p:pic>
      <p:sp>
        <p:nvSpPr>
          <p:cNvPr id="3" name="Titel 2"/>
          <p:cNvSpPr>
            <a:spLocks noGrp="1"/>
          </p:cNvSpPr>
          <p:nvPr>
            <p:ph type="title"/>
          </p:nvPr>
        </p:nvSpPr>
        <p:spPr>
          <a:xfrm>
            <a:off x="4716016" y="260648"/>
            <a:ext cx="8572560" cy="562539"/>
          </a:xfrm>
        </p:spPr>
        <p:txBody>
          <a:bodyPr/>
          <a:lstStyle/>
          <a:p>
            <a:r>
              <a:rPr lang="de-DE" dirty="0" err="1">
                <a:solidFill>
                  <a:srgbClr val="000000"/>
                </a:solidFill>
              </a:rPr>
              <a:t>Primordial</a:t>
            </a:r>
            <a:r>
              <a:rPr lang="de-DE" dirty="0">
                <a:solidFill>
                  <a:srgbClr val="000000"/>
                </a:solidFill>
              </a:rPr>
              <a:t> </a:t>
            </a:r>
            <a:r>
              <a:rPr lang="de-DE" dirty="0" err="1">
                <a:solidFill>
                  <a:srgbClr val="000000"/>
                </a:solidFill>
              </a:rPr>
              <a:t>Soup</a:t>
            </a:r>
            <a:endParaRPr lang="de-DE" dirty="0">
              <a:solidFill>
                <a:srgbClr val="000000"/>
              </a:solidFill>
            </a:endParaRPr>
          </a:p>
        </p:txBody>
      </p:sp>
      <p:sp>
        <p:nvSpPr>
          <p:cNvPr id="9" name="Inhaltsplatzhalter 3"/>
          <p:cNvSpPr>
            <a:spLocks noGrp="1"/>
          </p:cNvSpPr>
          <p:nvPr>
            <p:ph idx="1"/>
          </p:nvPr>
        </p:nvSpPr>
        <p:spPr>
          <a:xfrm>
            <a:off x="3851920" y="1127125"/>
            <a:ext cx="5292080" cy="5715344"/>
          </a:xfrm>
        </p:spPr>
        <p:txBody>
          <a:bodyPr>
            <a:normAutofit/>
          </a:bodyPr>
          <a:lstStyle/>
          <a:p>
            <a:pPr marL="252000" lvl="1" indent="0">
              <a:buNone/>
            </a:pPr>
            <a:r>
              <a:rPr lang="de-DE" sz="2000" dirty="0" smtClean="0">
                <a:solidFill>
                  <a:srgbClr val="000000"/>
                </a:solidFill>
              </a:rPr>
              <a:t>1995 	Mocha 		Netscape Navigator</a:t>
            </a:r>
          </a:p>
          <a:p>
            <a:pPr marL="252000" lvl="1" indent="0">
              <a:buNone/>
            </a:pPr>
            <a:r>
              <a:rPr lang="de-DE" sz="2000" dirty="0" smtClean="0">
                <a:solidFill>
                  <a:srgbClr val="000000"/>
                </a:solidFill>
              </a:rPr>
              <a:t>	</a:t>
            </a:r>
            <a:r>
              <a:rPr lang="de-DE" sz="2000" dirty="0" err="1" smtClean="0">
                <a:solidFill>
                  <a:srgbClr val="000000"/>
                </a:solidFill>
              </a:rPr>
              <a:t>LiveScript</a:t>
            </a:r>
            <a:r>
              <a:rPr lang="de-DE" sz="2000" dirty="0" smtClean="0">
                <a:solidFill>
                  <a:srgbClr val="000000"/>
                </a:solidFill>
              </a:rPr>
              <a:t> 	Netscape Navigator</a:t>
            </a:r>
          </a:p>
          <a:p>
            <a:pPr marL="252000" lvl="1" indent="0">
              <a:buNone/>
            </a:pPr>
            <a:endParaRPr lang="de-DE" sz="2000" dirty="0" smtClean="0">
              <a:solidFill>
                <a:srgbClr val="000000"/>
              </a:solidFill>
            </a:endParaRPr>
          </a:p>
          <a:p>
            <a:pPr marL="252000" lvl="1" indent="0">
              <a:buNone/>
            </a:pPr>
            <a:r>
              <a:rPr lang="de-DE" sz="2000" dirty="0" smtClean="0">
                <a:solidFill>
                  <a:srgbClr val="000000"/>
                </a:solidFill>
              </a:rPr>
              <a:t>1996	JavaScript 1.0 	</a:t>
            </a:r>
            <a:r>
              <a:rPr lang="de-DE" sz="2000" dirty="0" err="1" smtClean="0">
                <a:solidFill>
                  <a:srgbClr val="000000"/>
                </a:solidFill>
              </a:rPr>
              <a:t>Sun|Netscape</a:t>
            </a:r>
            <a:r>
              <a:rPr lang="de-DE" sz="2000" dirty="0" smtClean="0">
                <a:solidFill>
                  <a:srgbClr val="000000"/>
                </a:solidFill>
              </a:rPr>
              <a:t> Alliance</a:t>
            </a:r>
          </a:p>
          <a:p>
            <a:pPr marL="252000" lvl="1" indent="0">
              <a:buNone/>
            </a:pPr>
            <a:r>
              <a:rPr lang="de-DE" sz="2000" dirty="0" smtClean="0">
                <a:solidFill>
                  <a:srgbClr val="000000"/>
                </a:solidFill>
              </a:rPr>
              <a:t>	JScript 		Internet Explorer 3.0</a:t>
            </a:r>
          </a:p>
          <a:p>
            <a:pPr marL="252000" lvl="1" indent="0">
              <a:buNone/>
            </a:pPr>
            <a:r>
              <a:rPr lang="de-DE" sz="2000" dirty="0" smtClean="0">
                <a:solidFill>
                  <a:srgbClr val="000000"/>
                </a:solidFill>
              </a:rPr>
              <a:t>	</a:t>
            </a:r>
            <a:r>
              <a:rPr lang="de-DE" sz="2000" dirty="0" err="1" smtClean="0">
                <a:solidFill>
                  <a:srgbClr val="000000"/>
                </a:solidFill>
              </a:rPr>
              <a:t>ECMAScript</a:t>
            </a:r>
            <a:r>
              <a:rPr lang="de-DE" sz="2000" dirty="0" smtClean="0">
                <a:solidFill>
                  <a:srgbClr val="000000"/>
                </a:solidFill>
              </a:rPr>
              <a:t>	ECMA</a:t>
            </a:r>
          </a:p>
          <a:p>
            <a:pPr marL="252000" lvl="1" indent="0">
              <a:buNone/>
            </a:pPr>
            <a:endParaRPr lang="de-DE" sz="1400" i="1" dirty="0" smtClean="0">
              <a:solidFill>
                <a:srgbClr val="000000"/>
              </a:solidFill>
            </a:endParaRPr>
          </a:p>
          <a:p>
            <a:pPr marL="252000" lvl="1" indent="0">
              <a:buNone/>
            </a:pPr>
            <a:endParaRPr lang="de-DE" sz="1400" i="1" dirty="0">
              <a:solidFill>
                <a:srgbClr val="000000"/>
              </a:solidFill>
            </a:endParaRPr>
          </a:p>
          <a:p>
            <a:pPr marL="252000" lvl="1" indent="0">
              <a:buNone/>
            </a:pPr>
            <a:endParaRPr lang="de-DE" sz="800" i="1" dirty="0" err="1" smtClean="0">
              <a:solidFill>
                <a:srgbClr val="000000"/>
              </a:solidFill>
            </a:endParaRPr>
          </a:p>
        </p:txBody>
      </p:sp>
    </p:spTree>
    <p:extLst>
      <p:ext uri="{BB962C8B-B14F-4D97-AF65-F5344CB8AC3E}">
        <p14:creationId xmlns:p14="http://schemas.microsoft.com/office/powerpoint/2010/main" val="151904512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err="1" smtClean="0">
                <a:solidFill>
                  <a:srgbClr val="FFFFFF"/>
                </a:solidFill>
              </a:rPr>
              <a:t>Used</a:t>
            </a:r>
            <a:r>
              <a:rPr lang="de-DE" dirty="0" smtClean="0">
                <a:solidFill>
                  <a:srgbClr val="FFFFFF"/>
                </a:solidFill>
              </a:rPr>
              <a:t> Tools </a:t>
            </a:r>
            <a:r>
              <a:rPr lang="de-DE" dirty="0" err="1" smtClean="0">
                <a:solidFill>
                  <a:srgbClr val="FFFFFF"/>
                </a:solidFill>
              </a:rPr>
              <a:t>are</a:t>
            </a:r>
            <a:r>
              <a:rPr lang="de-DE" dirty="0" smtClean="0">
                <a:solidFill>
                  <a:srgbClr val="FFFFFF"/>
                </a:solidFill>
              </a:rPr>
              <a:t> </a:t>
            </a:r>
            <a:r>
              <a:rPr lang="de-DE" dirty="0" err="1" smtClean="0">
                <a:solidFill>
                  <a:srgbClr val="FFFFFF"/>
                </a:solidFill>
              </a:rPr>
              <a:t>based</a:t>
            </a:r>
            <a:r>
              <a:rPr lang="de-DE" dirty="0" smtClean="0">
                <a:solidFill>
                  <a:srgbClr val="FFFFFF"/>
                </a:solidFill>
              </a:rPr>
              <a:t> on </a:t>
            </a:r>
            <a:r>
              <a:rPr lang="de-DE" dirty="0" err="1" smtClean="0">
                <a:solidFill>
                  <a:srgbClr val="FFFFFF"/>
                </a:solidFill>
              </a:rPr>
              <a:t>Node.js</a:t>
            </a:r>
            <a:r>
              <a:rPr lang="de-DE" dirty="0" smtClean="0">
                <a:solidFill>
                  <a:srgbClr val="FFFFFF"/>
                </a:solidFill>
              </a:rPr>
              <a:t> </a:t>
            </a:r>
            <a:r>
              <a:rPr lang="de-DE" dirty="0" err="1" smtClean="0">
                <a:solidFill>
                  <a:srgbClr val="FFFFFF"/>
                </a:solidFill>
              </a:rPr>
              <a:t>and</a:t>
            </a:r>
            <a:r>
              <a:rPr lang="de-DE" dirty="0" smtClean="0">
                <a:solidFill>
                  <a:srgbClr val="FFFFFF"/>
                </a:solidFill>
              </a:rPr>
              <a:t> </a:t>
            </a:r>
            <a:r>
              <a:rPr lang="de-DE" dirty="0" err="1" smtClean="0">
                <a:solidFill>
                  <a:srgbClr val="FFFFFF"/>
                </a:solidFill>
              </a:rPr>
              <a:t>the</a:t>
            </a:r>
            <a:r>
              <a:rPr lang="de-DE" dirty="0" smtClean="0">
                <a:solidFill>
                  <a:srgbClr val="FFFFFF"/>
                </a:solidFill>
              </a:rPr>
              <a:t> </a:t>
            </a:r>
            <a:br>
              <a:rPr lang="de-DE" dirty="0" smtClean="0">
                <a:solidFill>
                  <a:srgbClr val="FFFFFF"/>
                </a:solidFill>
              </a:rPr>
            </a:br>
            <a:r>
              <a:rPr lang="de-DE" dirty="0" smtClean="0">
                <a:solidFill>
                  <a:srgbClr val="FFFFFF"/>
                </a:solidFill>
              </a:rPr>
              <a:t>„</a:t>
            </a:r>
            <a:r>
              <a:rPr lang="de-DE" dirty="0" err="1" smtClean="0">
                <a:solidFill>
                  <a:srgbClr val="FFFFFF"/>
                </a:solidFill>
              </a:rPr>
              <a:t>Node</a:t>
            </a:r>
            <a:r>
              <a:rPr lang="de-DE" dirty="0" smtClean="0">
                <a:solidFill>
                  <a:srgbClr val="FFFFFF"/>
                </a:solidFill>
              </a:rPr>
              <a:t> </a:t>
            </a:r>
            <a:r>
              <a:rPr lang="de-DE" dirty="0" err="1" smtClean="0">
                <a:solidFill>
                  <a:srgbClr val="FFFFFF"/>
                </a:solidFill>
              </a:rPr>
              <a:t>Packaged</a:t>
            </a:r>
            <a:r>
              <a:rPr lang="de-DE" dirty="0" smtClean="0">
                <a:solidFill>
                  <a:srgbClr val="FFFFFF"/>
                </a:solidFill>
              </a:rPr>
              <a:t> Modules“ Package Manager „</a:t>
            </a:r>
            <a:r>
              <a:rPr lang="de-DE" dirty="0" err="1" smtClean="0">
                <a:solidFill>
                  <a:srgbClr val="FFFFFF"/>
                </a:solidFill>
              </a:rPr>
              <a:t>npm</a:t>
            </a:r>
            <a:r>
              <a:rPr lang="de-DE" dirty="0" smtClean="0">
                <a:solidFill>
                  <a:srgbClr val="FFFFFF"/>
                </a:solidFill>
              </a:rPr>
              <a:t>“</a:t>
            </a:r>
            <a:endParaRPr lang="de-DE" dirty="0">
              <a:solidFill>
                <a:srgbClr val="FFFFFF"/>
              </a:solidFill>
            </a:endParaRPr>
          </a:p>
        </p:txBody>
      </p:sp>
      <p:sp>
        <p:nvSpPr>
          <p:cNvPr id="3" name="Titel 2"/>
          <p:cNvSpPr>
            <a:spLocks noGrp="1"/>
          </p:cNvSpPr>
          <p:nvPr>
            <p:ph type="title"/>
          </p:nvPr>
        </p:nvSpPr>
        <p:spPr/>
        <p:txBody>
          <a:bodyPr/>
          <a:lstStyle/>
          <a:p>
            <a:r>
              <a:rPr lang="de-DE" dirty="0" err="1" smtClean="0">
                <a:solidFill>
                  <a:srgbClr val="FFFFFF"/>
                </a:solidFill>
              </a:rPr>
              <a:t>Node.js</a:t>
            </a:r>
            <a:endParaRPr lang="de-DE" dirty="0">
              <a:solidFill>
                <a:srgbClr val="FFFFFF"/>
              </a:solidFill>
            </a:endParaRPr>
          </a:p>
        </p:txBody>
      </p:sp>
      <p:pic>
        <p:nvPicPr>
          <p:cNvPr id="4" name="Bild 3"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2" y="3526840"/>
            <a:ext cx="5688632" cy="1532448"/>
          </a:xfrm>
          <a:prstGeom prst="rect">
            <a:avLst/>
          </a:prstGeom>
        </p:spPr>
      </p:pic>
    </p:spTree>
    <p:extLst>
      <p:ext uri="{BB962C8B-B14F-4D97-AF65-F5344CB8AC3E}">
        <p14:creationId xmlns:p14="http://schemas.microsoft.com/office/powerpoint/2010/main" val="419511168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
            </a:r>
            <a:br>
              <a:rPr lang="de-DE" dirty="0" smtClean="0"/>
            </a:br>
            <a:endParaRPr lang="de-DE" dirty="0"/>
          </a:p>
        </p:txBody>
      </p:sp>
      <p:sp>
        <p:nvSpPr>
          <p:cNvPr id="2" name="Textfeld 1"/>
          <p:cNvSpPr txBox="1"/>
          <p:nvPr/>
        </p:nvSpPr>
        <p:spPr>
          <a:xfrm>
            <a:off x="5724128" y="3501008"/>
            <a:ext cx="2016224" cy="1754327"/>
          </a:xfrm>
          <a:prstGeom prst="rect">
            <a:avLst/>
          </a:prstGeom>
          <a:solidFill>
            <a:schemeClr val="bg1"/>
          </a:solidFill>
        </p:spPr>
        <p:txBody>
          <a:bodyPr wrap="square" rtlCol="0">
            <a:spAutoFit/>
          </a:bodyPr>
          <a:lstStyle/>
          <a:p>
            <a:endParaRPr lang="de-DE" dirty="0" smtClean="0"/>
          </a:p>
          <a:p>
            <a:endParaRPr lang="de-DE" dirty="0"/>
          </a:p>
          <a:p>
            <a:endParaRPr lang="de-DE" dirty="0" smtClean="0"/>
          </a:p>
          <a:p>
            <a:endParaRPr lang="de-DE" dirty="0"/>
          </a:p>
          <a:p>
            <a:endParaRPr lang="de-DE" dirty="0" smtClean="0"/>
          </a:p>
          <a:p>
            <a:endParaRPr lang="de-DE" dirty="0"/>
          </a:p>
        </p:txBody>
      </p:sp>
      <p:pic>
        <p:nvPicPr>
          <p:cNvPr id="5" name="Bild 4" descr="QmGHPgc.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4128" y="3212976"/>
            <a:ext cx="2160240" cy="2160240"/>
          </a:xfrm>
          <a:prstGeom prst="rect">
            <a:avLst/>
          </a:prstGeom>
        </p:spPr>
      </p:pic>
      <p:pic>
        <p:nvPicPr>
          <p:cNvPr id="7" name="Inhaltsplatzhalter 6" descr="yeoman.png"/>
          <p:cNvPicPr>
            <a:picLocks noGrp="1" noChangeAspect="1"/>
          </p:cNvPicPr>
          <p:nvPr>
            <p:ph idx="1"/>
          </p:nvPr>
        </p:nvPicPr>
        <p:blipFill>
          <a:blip r:embed="rId3">
            <a:extLst>
              <a:ext uri="{28A0092B-C50C-407E-A947-70E740481C1C}">
                <a14:useLocalDpi xmlns:a14="http://schemas.microsoft.com/office/drawing/2010/main" val="0"/>
              </a:ext>
            </a:extLst>
          </a:blip>
          <a:srcRect t="-5533" b="-5533"/>
          <a:stretch>
            <a:fillRect/>
          </a:stretch>
        </p:blipFill>
        <p:spPr>
          <a:xfrm>
            <a:off x="252413" y="1412776"/>
            <a:ext cx="8496300" cy="4373563"/>
          </a:xfrm>
        </p:spPr>
      </p:pic>
      <p:sp>
        <p:nvSpPr>
          <p:cNvPr id="8" name="Textfeld 7"/>
          <p:cNvSpPr txBox="1"/>
          <p:nvPr/>
        </p:nvSpPr>
        <p:spPr>
          <a:xfrm>
            <a:off x="255365" y="5589240"/>
            <a:ext cx="4464496" cy="369332"/>
          </a:xfrm>
          <a:prstGeom prst="rect">
            <a:avLst/>
          </a:prstGeom>
          <a:noFill/>
        </p:spPr>
        <p:txBody>
          <a:bodyPr wrap="square" rtlCol="0">
            <a:spAutoFit/>
          </a:bodyPr>
          <a:lstStyle/>
          <a:p>
            <a:r>
              <a:rPr lang="de-DE" dirty="0"/>
              <a:t>http://</a:t>
            </a:r>
            <a:r>
              <a:rPr lang="de-DE" dirty="0" err="1"/>
              <a:t>yeoman.io</a:t>
            </a:r>
            <a:r>
              <a:rPr lang="de-DE" dirty="0"/>
              <a:t>/</a:t>
            </a:r>
          </a:p>
        </p:txBody>
      </p:sp>
    </p:spTree>
    <p:extLst>
      <p:ext uri="{BB962C8B-B14F-4D97-AF65-F5344CB8AC3E}">
        <p14:creationId xmlns:p14="http://schemas.microsoft.com/office/powerpoint/2010/main" val="229664727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err="1"/>
              <a:t>Yo</a:t>
            </a:r>
            <a:r>
              <a:rPr lang="de-DE" dirty="0"/>
              <a:t> </a:t>
            </a:r>
            <a:r>
              <a:rPr lang="de-DE" dirty="0" err="1"/>
              <a:t>scaffolds</a:t>
            </a:r>
            <a:r>
              <a:rPr lang="de-DE" dirty="0"/>
              <a:t> out a </a:t>
            </a:r>
            <a:r>
              <a:rPr lang="de-DE" dirty="0" err="1"/>
              <a:t>new</a:t>
            </a:r>
            <a:r>
              <a:rPr lang="de-DE" dirty="0"/>
              <a:t> </a:t>
            </a:r>
            <a:r>
              <a:rPr lang="de-DE" dirty="0" err="1"/>
              <a:t>application</a:t>
            </a:r>
            <a:r>
              <a:rPr lang="de-DE" dirty="0"/>
              <a:t>, </a:t>
            </a:r>
            <a:r>
              <a:rPr lang="de-DE" dirty="0" err="1"/>
              <a:t>writing</a:t>
            </a:r>
            <a:r>
              <a:rPr lang="de-DE" dirty="0"/>
              <a:t> </a:t>
            </a:r>
            <a:r>
              <a:rPr lang="de-DE" dirty="0" err="1"/>
              <a:t>your</a:t>
            </a:r>
            <a:r>
              <a:rPr lang="de-DE" dirty="0"/>
              <a:t> </a:t>
            </a:r>
            <a:r>
              <a:rPr lang="de-DE" dirty="0" err="1"/>
              <a:t>Grunt</a:t>
            </a:r>
            <a:r>
              <a:rPr lang="de-DE" dirty="0"/>
              <a:t> </a:t>
            </a:r>
            <a:r>
              <a:rPr lang="de-DE" dirty="0" err="1"/>
              <a:t>configuration</a:t>
            </a:r>
            <a:r>
              <a:rPr lang="de-DE" dirty="0"/>
              <a:t> </a:t>
            </a:r>
            <a:r>
              <a:rPr lang="de-DE" dirty="0" err="1"/>
              <a:t>and</a:t>
            </a:r>
            <a:r>
              <a:rPr lang="de-DE" dirty="0"/>
              <a:t> </a:t>
            </a:r>
            <a:r>
              <a:rPr lang="de-DE" dirty="0" err="1"/>
              <a:t>pulling</a:t>
            </a:r>
            <a:r>
              <a:rPr lang="de-DE" dirty="0"/>
              <a:t> in relevant </a:t>
            </a:r>
            <a:r>
              <a:rPr lang="de-DE" dirty="0" err="1"/>
              <a:t>Grunt</a:t>
            </a:r>
            <a:r>
              <a:rPr lang="de-DE" dirty="0"/>
              <a:t> </a:t>
            </a:r>
            <a:r>
              <a:rPr lang="de-DE" dirty="0" err="1"/>
              <a:t>tasks</a:t>
            </a:r>
            <a:r>
              <a:rPr lang="de-DE" dirty="0"/>
              <a:t> </a:t>
            </a:r>
            <a:r>
              <a:rPr lang="de-DE" dirty="0" err="1"/>
              <a:t>that</a:t>
            </a:r>
            <a:r>
              <a:rPr lang="de-DE" dirty="0"/>
              <a:t> </a:t>
            </a:r>
            <a:r>
              <a:rPr lang="de-DE" dirty="0" err="1"/>
              <a:t>you</a:t>
            </a:r>
            <a:r>
              <a:rPr lang="de-DE" dirty="0"/>
              <a:t> </a:t>
            </a:r>
            <a:r>
              <a:rPr lang="de-DE" dirty="0" err="1"/>
              <a:t>might</a:t>
            </a:r>
            <a:r>
              <a:rPr lang="de-DE" dirty="0"/>
              <a:t> </a:t>
            </a:r>
            <a:r>
              <a:rPr lang="de-DE" dirty="0" err="1"/>
              <a:t>need</a:t>
            </a:r>
            <a:r>
              <a:rPr lang="de-DE" dirty="0"/>
              <a:t> </a:t>
            </a:r>
            <a:r>
              <a:rPr lang="de-DE" dirty="0" err="1"/>
              <a:t>for</a:t>
            </a:r>
            <a:r>
              <a:rPr lang="de-DE" dirty="0"/>
              <a:t> </a:t>
            </a:r>
            <a:r>
              <a:rPr lang="de-DE" dirty="0" err="1"/>
              <a:t>your</a:t>
            </a:r>
            <a:r>
              <a:rPr lang="de-DE" dirty="0"/>
              <a:t> </a:t>
            </a:r>
            <a:r>
              <a:rPr lang="de-DE" dirty="0" err="1"/>
              <a:t>build</a:t>
            </a:r>
            <a:r>
              <a:rPr lang="de-DE" dirty="0"/>
              <a:t>.</a:t>
            </a:r>
          </a:p>
        </p:txBody>
      </p:sp>
      <p:sp>
        <p:nvSpPr>
          <p:cNvPr id="3" name="Titel 2"/>
          <p:cNvSpPr>
            <a:spLocks noGrp="1"/>
          </p:cNvSpPr>
          <p:nvPr>
            <p:ph type="title"/>
          </p:nvPr>
        </p:nvSpPr>
        <p:spPr/>
        <p:txBody>
          <a:bodyPr/>
          <a:lstStyle/>
          <a:p>
            <a:r>
              <a:rPr lang="de-DE" dirty="0" err="1" smtClean="0"/>
              <a:t>Yeoman</a:t>
            </a:r>
            <a:r>
              <a:rPr lang="de-DE" dirty="0" smtClean="0"/>
              <a:t> – Maven für </a:t>
            </a:r>
            <a:r>
              <a:rPr lang="de-DE" dirty="0" smtClean="0"/>
              <a:t>JavaScript</a:t>
            </a:r>
            <a:endParaRPr lang="de-DE" dirty="0"/>
          </a:p>
        </p:txBody>
      </p:sp>
      <p:pic>
        <p:nvPicPr>
          <p:cNvPr id="4" name="Bild 3" descr="yeoman-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6600" y="2562225"/>
            <a:ext cx="4749800" cy="4114800"/>
          </a:xfrm>
          <a:prstGeom prst="rect">
            <a:avLst/>
          </a:prstGeom>
        </p:spPr>
      </p:pic>
    </p:spTree>
    <p:extLst>
      <p:ext uri="{BB962C8B-B14F-4D97-AF65-F5344CB8AC3E}">
        <p14:creationId xmlns:p14="http://schemas.microsoft.com/office/powerpoint/2010/main" val="337460704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Features des </a:t>
            </a:r>
            <a:r>
              <a:rPr lang="de-DE" dirty="0" err="1" smtClean="0"/>
              <a:t>Webapp</a:t>
            </a:r>
            <a:r>
              <a:rPr lang="de-DE" dirty="0" smtClean="0"/>
              <a:t> Generators</a:t>
            </a:r>
            <a:endParaRPr lang="de-DE" dirty="0"/>
          </a:p>
        </p:txBody>
      </p:sp>
      <p:sp>
        <p:nvSpPr>
          <p:cNvPr id="3" name="Textplatzhalter 2"/>
          <p:cNvSpPr>
            <a:spLocks noGrp="1"/>
          </p:cNvSpPr>
          <p:nvPr>
            <p:ph type="body" sz="quarter" idx="11"/>
          </p:nvPr>
        </p:nvSpPr>
        <p:spPr/>
        <p:txBody>
          <a:bodyPr/>
          <a:lstStyle/>
          <a:p>
            <a:r>
              <a:rPr lang="de-DE" dirty="0"/>
              <a:t>CSS </a:t>
            </a:r>
            <a:r>
              <a:rPr lang="de-DE" dirty="0" err="1"/>
              <a:t>Autoprefixing</a:t>
            </a:r>
            <a:endParaRPr lang="de-DE" dirty="0"/>
          </a:p>
          <a:p>
            <a:r>
              <a:rPr lang="de-DE" dirty="0" err="1"/>
              <a:t>Built</a:t>
            </a:r>
            <a:r>
              <a:rPr lang="de-DE" dirty="0"/>
              <a:t>-in </a:t>
            </a:r>
            <a:r>
              <a:rPr lang="de-DE" dirty="0" err="1"/>
              <a:t>preview</a:t>
            </a:r>
            <a:r>
              <a:rPr lang="de-DE" dirty="0"/>
              <a:t> </a:t>
            </a:r>
            <a:r>
              <a:rPr lang="de-DE" dirty="0" err="1"/>
              <a:t>server</a:t>
            </a:r>
            <a:r>
              <a:rPr lang="de-DE" dirty="0"/>
              <a:t> </a:t>
            </a:r>
            <a:r>
              <a:rPr lang="de-DE" dirty="0" err="1"/>
              <a:t>with</a:t>
            </a:r>
            <a:r>
              <a:rPr lang="de-DE" dirty="0"/>
              <a:t> </a:t>
            </a:r>
            <a:r>
              <a:rPr lang="de-DE" dirty="0" err="1"/>
              <a:t>LiveReload</a:t>
            </a:r>
            <a:endParaRPr lang="de-DE" dirty="0"/>
          </a:p>
          <a:p>
            <a:r>
              <a:rPr lang="de-DE" dirty="0" err="1"/>
              <a:t>Automagically</a:t>
            </a:r>
            <a:r>
              <a:rPr lang="de-DE" dirty="0"/>
              <a:t> </a:t>
            </a:r>
            <a:r>
              <a:rPr lang="de-DE" dirty="0" err="1"/>
              <a:t>compile</a:t>
            </a:r>
            <a:r>
              <a:rPr lang="de-DE" dirty="0"/>
              <a:t> </a:t>
            </a:r>
            <a:r>
              <a:rPr lang="de-DE" dirty="0" err="1"/>
              <a:t>CoffeeScript</a:t>
            </a:r>
            <a:r>
              <a:rPr lang="de-DE" dirty="0"/>
              <a:t> &amp; </a:t>
            </a:r>
            <a:r>
              <a:rPr lang="de-DE" dirty="0" err="1"/>
              <a:t>Sass</a:t>
            </a:r>
            <a:endParaRPr lang="de-DE" dirty="0"/>
          </a:p>
          <a:p>
            <a:r>
              <a:rPr lang="de-DE" dirty="0" err="1"/>
              <a:t>Automagically</a:t>
            </a:r>
            <a:r>
              <a:rPr lang="de-DE" dirty="0"/>
              <a:t> </a:t>
            </a:r>
            <a:r>
              <a:rPr lang="de-DE" dirty="0" err="1"/>
              <a:t>lint</a:t>
            </a:r>
            <a:r>
              <a:rPr lang="de-DE" dirty="0"/>
              <a:t> </a:t>
            </a:r>
            <a:r>
              <a:rPr lang="de-DE" dirty="0" err="1"/>
              <a:t>your</a:t>
            </a:r>
            <a:r>
              <a:rPr lang="de-DE" dirty="0"/>
              <a:t> </a:t>
            </a:r>
            <a:r>
              <a:rPr lang="de-DE" dirty="0" err="1"/>
              <a:t>scripts</a:t>
            </a:r>
            <a:endParaRPr lang="de-DE" dirty="0"/>
          </a:p>
          <a:p>
            <a:r>
              <a:rPr lang="de-DE" dirty="0" err="1"/>
              <a:t>Automagically</a:t>
            </a:r>
            <a:r>
              <a:rPr lang="de-DE" dirty="0"/>
              <a:t> </a:t>
            </a:r>
            <a:r>
              <a:rPr lang="de-DE" dirty="0" err="1"/>
              <a:t>wire</a:t>
            </a:r>
            <a:r>
              <a:rPr lang="de-DE" dirty="0"/>
              <a:t> </a:t>
            </a:r>
            <a:r>
              <a:rPr lang="de-DE" dirty="0" err="1"/>
              <a:t>up</a:t>
            </a:r>
            <a:r>
              <a:rPr lang="de-DE" dirty="0"/>
              <a:t> </a:t>
            </a:r>
            <a:r>
              <a:rPr lang="de-DE" dirty="0" err="1"/>
              <a:t>your</a:t>
            </a:r>
            <a:r>
              <a:rPr lang="de-DE" dirty="0"/>
              <a:t> Bower </a:t>
            </a:r>
            <a:r>
              <a:rPr lang="de-DE" dirty="0" err="1"/>
              <a:t>components</a:t>
            </a:r>
            <a:r>
              <a:rPr lang="de-DE" dirty="0"/>
              <a:t> </a:t>
            </a:r>
            <a:r>
              <a:rPr lang="de-DE" dirty="0" err="1"/>
              <a:t>with</a:t>
            </a:r>
            <a:r>
              <a:rPr lang="de-DE" dirty="0"/>
              <a:t> </a:t>
            </a:r>
            <a:r>
              <a:rPr lang="de-DE" dirty="0" err="1"/>
              <a:t>grunt-wiredep</a:t>
            </a:r>
            <a:r>
              <a:rPr lang="de-DE" dirty="0"/>
              <a:t>.</a:t>
            </a:r>
          </a:p>
          <a:p>
            <a:r>
              <a:rPr lang="de-DE" dirty="0" err="1"/>
              <a:t>Awesome</a:t>
            </a:r>
            <a:r>
              <a:rPr lang="de-DE" dirty="0"/>
              <a:t> </a:t>
            </a:r>
            <a:r>
              <a:rPr lang="de-DE" dirty="0" smtClean="0"/>
              <a:t>Image</a:t>
            </a:r>
            <a:endParaRPr lang="de-DE" dirty="0"/>
          </a:p>
          <a:p>
            <a:r>
              <a:rPr lang="de-DE" dirty="0"/>
              <a:t>Mocha Unit </a:t>
            </a:r>
            <a:r>
              <a:rPr lang="de-DE" dirty="0" err="1"/>
              <a:t>Testing</a:t>
            </a:r>
            <a:r>
              <a:rPr lang="de-DE" dirty="0"/>
              <a:t> </a:t>
            </a:r>
            <a:r>
              <a:rPr lang="de-DE" dirty="0" err="1"/>
              <a:t>with</a:t>
            </a:r>
            <a:r>
              <a:rPr lang="de-DE" dirty="0"/>
              <a:t> </a:t>
            </a:r>
            <a:r>
              <a:rPr lang="de-DE" dirty="0" err="1"/>
              <a:t>PhantomJS</a:t>
            </a:r>
            <a:endParaRPr lang="de-DE" dirty="0"/>
          </a:p>
          <a:p>
            <a:r>
              <a:rPr lang="de-DE" dirty="0" smtClean="0"/>
              <a:t>Optional: Bootstrap </a:t>
            </a:r>
            <a:r>
              <a:rPr lang="de-DE" dirty="0" err="1"/>
              <a:t>for</a:t>
            </a:r>
            <a:r>
              <a:rPr lang="de-DE" dirty="0"/>
              <a:t> </a:t>
            </a:r>
            <a:r>
              <a:rPr lang="de-DE" dirty="0" err="1" smtClean="0"/>
              <a:t>Sass</a:t>
            </a:r>
            <a:r>
              <a:rPr lang="de-DE" dirty="0" smtClean="0"/>
              <a:t> </a:t>
            </a:r>
            <a:r>
              <a:rPr lang="de-DE" dirty="0" err="1" smtClean="0"/>
              <a:t>and</a:t>
            </a:r>
            <a:r>
              <a:rPr lang="de-DE" dirty="0" smtClean="0"/>
              <a:t> </a:t>
            </a:r>
            <a:r>
              <a:rPr lang="de-DE" dirty="0" err="1" smtClean="0"/>
              <a:t>Leaner</a:t>
            </a:r>
            <a:r>
              <a:rPr lang="de-DE" dirty="0" smtClean="0"/>
              <a:t> </a:t>
            </a:r>
            <a:r>
              <a:rPr lang="de-DE" dirty="0" err="1"/>
              <a:t>Modernizr</a:t>
            </a:r>
            <a:r>
              <a:rPr lang="de-DE" dirty="0"/>
              <a:t> </a:t>
            </a:r>
            <a:r>
              <a:rPr lang="de-DE" dirty="0" err="1" smtClean="0"/>
              <a:t>builds</a:t>
            </a:r>
            <a:endParaRPr lang="de-DE" dirty="0"/>
          </a:p>
          <a:p>
            <a:endParaRPr lang="de-DE" dirty="0"/>
          </a:p>
        </p:txBody>
      </p:sp>
    </p:spTree>
    <p:extLst>
      <p:ext uri="{BB962C8B-B14F-4D97-AF65-F5344CB8AC3E}">
        <p14:creationId xmlns:p14="http://schemas.microsoft.com/office/powerpoint/2010/main" val="6947542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 </a:t>
            </a:r>
            <a:r>
              <a:rPr lang="de-DE" dirty="0" err="1" smtClean="0"/>
              <a:t>npm</a:t>
            </a:r>
            <a:r>
              <a:rPr lang="de-DE" dirty="0" smtClean="0"/>
              <a:t> </a:t>
            </a:r>
            <a:r>
              <a:rPr lang="de-DE" dirty="0" err="1"/>
              <a:t>install</a:t>
            </a:r>
            <a:r>
              <a:rPr lang="de-DE" dirty="0"/>
              <a:t> -</a:t>
            </a:r>
            <a:r>
              <a:rPr lang="de-DE" dirty="0" err="1"/>
              <a:t>g</a:t>
            </a:r>
            <a:r>
              <a:rPr lang="de-DE" dirty="0"/>
              <a:t> </a:t>
            </a:r>
            <a:r>
              <a:rPr lang="de-DE" dirty="0" err="1"/>
              <a:t>yo</a:t>
            </a:r>
            <a:r>
              <a:rPr lang="de-DE" dirty="0"/>
              <a:t> </a:t>
            </a:r>
            <a:r>
              <a:rPr lang="de-DE" dirty="0" err="1"/>
              <a:t>grunt</a:t>
            </a:r>
            <a:r>
              <a:rPr lang="de-DE" dirty="0"/>
              <a:t>-cli </a:t>
            </a:r>
            <a:r>
              <a:rPr lang="de-DE" dirty="0" err="1" smtClean="0"/>
              <a:t>bower</a:t>
            </a:r>
            <a:r>
              <a:rPr lang="de-DE" dirty="0"/>
              <a:t> generator-</a:t>
            </a:r>
            <a:r>
              <a:rPr lang="de-DE" dirty="0" err="1"/>
              <a:t>webapp</a:t>
            </a:r>
            <a:endParaRPr lang="de-DE" dirty="0" smtClean="0"/>
          </a:p>
          <a:p>
            <a:r>
              <a:rPr lang="de-DE" dirty="0" smtClean="0"/>
              <a:t>$ </a:t>
            </a:r>
            <a:r>
              <a:rPr lang="de-DE" dirty="0" err="1" smtClean="0"/>
              <a:t>yo</a:t>
            </a:r>
            <a:r>
              <a:rPr lang="de-DE" dirty="0" smtClean="0"/>
              <a:t> </a:t>
            </a:r>
            <a:r>
              <a:rPr lang="de-DE" dirty="0" err="1" smtClean="0"/>
              <a:t>webapp</a:t>
            </a:r>
            <a:endParaRPr lang="de-DE" dirty="0"/>
          </a:p>
          <a:p>
            <a:r>
              <a:rPr lang="de-DE" dirty="0" smtClean="0"/>
              <a:t>$ </a:t>
            </a:r>
            <a:r>
              <a:rPr lang="de-DE" dirty="0" err="1" smtClean="0"/>
              <a:t>npm</a:t>
            </a:r>
            <a:r>
              <a:rPr lang="de-DE" dirty="0" smtClean="0"/>
              <a:t> </a:t>
            </a:r>
            <a:r>
              <a:rPr lang="de-DE" dirty="0" err="1"/>
              <a:t>install</a:t>
            </a:r>
            <a:r>
              <a:rPr lang="de-DE" dirty="0"/>
              <a:t> </a:t>
            </a:r>
            <a:endParaRPr lang="de-DE" dirty="0" smtClean="0"/>
          </a:p>
        </p:txBody>
      </p:sp>
      <p:sp>
        <p:nvSpPr>
          <p:cNvPr id="3" name="Titel 2"/>
          <p:cNvSpPr>
            <a:spLocks noGrp="1"/>
          </p:cNvSpPr>
          <p:nvPr>
            <p:ph type="title"/>
          </p:nvPr>
        </p:nvSpPr>
        <p:spPr/>
        <p:txBody>
          <a:bodyPr/>
          <a:lstStyle/>
          <a:p>
            <a:r>
              <a:rPr lang="de-DE" dirty="0" err="1" smtClean="0"/>
              <a:t>Yeoman</a:t>
            </a:r>
            <a:endParaRPr lang="de-DE" dirty="0"/>
          </a:p>
        </p:txBody>
      </p:sp>
    </p:spTree>
    <p:extLst>
      <p:ext uri="{BB962C8B-B14F-4D97-AF65-F5344CB8AC3E}">
        <p14:creationId xmlns:p14="http://schemas.microsoft.com/office/powerpoint/2010/main" val="309571619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a:t>Bower </a:t>
            </a:r>
            <a:r>
              <a:rPr lang="de-DE" dirty="0" err="1"/>
              <a:t>is</a:t>
            </a:r>
            <a:r>
              <a:rPr lang="de-DE" dirty="0"/>
              <a:t> </a:t>
            </a:r>
            <a:r>
              <a:rPr lang="de-DE" dirty="0" err="1"/>
              <a:t>used</a:t>
            </a:r>
            <a:r>
              <a:rPr lang="de-DE" dirty="0"/>
              <a:t> </a:t>
            </a:r>
            <a:r>
              <a:rPr lang="de-DE" dirty="0" err="1"/>
              <a:t>for</a:t>
            </a:r>
            <a:r>
              <a:rPr lang="de-DE" dirty="0"/>
              <a:t> </a:t>
            </a:r>
            <a:r>
              <a:rPr lang="de-DE" dirty="0" err="1"/>
              <a:t>dependency</a:t>
            </a:r>
            <a:r>
              <a:rPr lang="de-DE" dirty="0"/>
              <a:t> </a:t>
            </a:r>
            <a:r>
              <a:rPr lang="de-DE" dirty="0" err="1"/>
              <a:t>management</a:t>
            </a:r>
            <a:r>
              <a:rPr lang="de-DE" dirty="0"/>
              <a:t>, so </a:t>
            </a:r>
            <a:r>
              <a:rPr lang="de-DE" dirty="0" err="1"/>
              <a:t>that</a:t>
            </a:r>
            <a:r>
              <a:rPr lang="de-DE" dirty="0"/>
              <a:t> </a:t>
            </a:r>
            <a:r>
              <a:rPr lang="de-DE" dirty="0" err="1"/>
              <a:t>you</a:t>
            </a:r>
            <a:r>
              <a:rPr lang="de-DE" dirty="0"/>
              <a:t> </a:t>
            </a:r>
            <a:r>
              <a:rPr lang="de-DE" dirty="0" err="1"/>
              <a:t>no</a:t>
            </a:r>
            <a:r>
              <a:rPr lang="de-DE" dirty="0"/>
              <a:t> </a:t>
            </a:r>
            <a:r>
              <a:rPr lang="de-DE" dirty="0" err="1"/>
              <a:t>longer</a:t>
            </a:r>
            <a:r>
              <a:rPr lang="de-DE" dirty="0"/>
              <a:t> </a:t>
            </a:r>
            <a:r>
              <a:rPr lang="de-DE" dirty="0" err="1"/>
              <a:t>have</a:t>
            </a:r>
            <a:r>
              <a:rPr lang="de-DE" dirty="0"/>
              <a:t> </a:t>
            </a:r>
            <a:r>
              <a:rPr lang="de-DE" dirty="0" err="1"/>
              <a:t>to</a:t>
            </a:r>
            <a:r>
              <a:rPr lang="de-DE" dirty="0"/>
              <a:t> </a:t>
            </a:r>
            <a:r>
              <a:rPr lang="de-DE" dirty="0" err="1"/>
              <a:t>manually</a:t>
            </a:r>
            <a:r>
              <a:rPr lang="de-DE" dirty="0"/>
              <a:t> </a:t>
            </a:r>
            <a:r>
              <a:rPr lang="de-DE" dirty="0" err="1"/>
              <a:t>download</a:t>
            </a:r>
            <a:r>
              <a:rPr lang="de-DE" dirty="0"/>
              <a:t> </a:t>
            </a:r>
            <a:r>
              <a:rPr lang="de-DE" dirty="0" err="1"/>
              <a:t>and</a:t>
            </a:r>
            <a:r>
              <a:rPr lang="de-DE" dirty="0"/>
              <a:t> manage </a:t>
            </a:r>
            <a:r>
              <a:rPr lang="de-DE" dirty="0" err="1"/>
              <a:t>your</a:t>
            </a:r>
            <a:r>
              <a:rPr lang="de-DE" dirty="0"/>
              <a:t> </a:t>
            </a:r>
            <a:r>
              <a:rPr lang="de-DE" dirty="0" err="1"/>
              <a:t>scripts</a:t>
            </a:r>
            <a:r>
              <a:rPr lang="de-DE" dirty="0"/>
              <a:t>.</a:t>
            </a:r>
          </a:p>
        </p:txBody>
      </p:sp>
      <p:sp>
        <p:nvSpPr>
          <p:cNvPr id="3" name="Titel 2"/>
          <p:cNvSpPr>
            <a:spLocks noGrp="1"/>
          </p:cNvSpPr>
          <p:nvPr>
            <p:ph type="title"/>
          </p:nvPr>
        </p:nvSpPr>
        <p:spPr/>
        <p:txBody>
          <a:bodyPr/>
          <a:lstStyle/>
          <a:p>
            <a:r>
              <a:rPr lang="de-DE" dirty="0" smtClean="0"/>
              <a:t>Bower</a:t>
            </a:r>
            <a:endParaRPr lang="de-DE" dirty="0"/>
          </a:p>
        </p:txBody>
      </p:sp>
      <p:pic>
        <p:nvPicPr>
          <p:cNvPr id="4" name="Bild 3" descr="QmGHPgc.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5816" y="2623344"/>
            <a:ext cx="4234656" cy="4234656"/>
          </a:xfrm>
          <a:prstGeom prst="rect">
            <a:avLst/>
          </a:prstGeom>
        </p:spPr>
      </p:pic>
    </p:spTree>
    <p:extLst>
      <p:ext uri="{BB962C8B-B14F-4D97-AF65-F5344CB8AC3E}">
        <p14:creationId xmlns:p14="http://schemas.microsoft.com/office/powerpoint/2010/main" val="332311214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sz="1400" dirty="0" smtClean="0"/>
              <a:t>$ </a:t>
            </a:r>
            <a:r>
              <a:rPr lang="de-DE" sz="1400" dirty="0" err="1"/>
              <a:t>bower</a:t>
            </a:r>
            <a:r>
              <a:rPr lang="de-DE" sz="1400" dirty="0"/>
              <a:t> </a:t>
            </a:r>
            <a:r>
              <a:rPr lang="de-DE" sz="1400" dirty="0" err="1"/>
              <a:t>install</a:t>
            </a:r>
            <a:endParaRPr lang="de-DE" sz="1400" dirty="0"/>
          </a:p>
          <a:p>
            <a:r>
              <a:rPr lang="de-DE" sz="1400" dirty="0" smtClean="0"/>
              <a:t>$ </a:t>
            </a:r>
            <a:r>
              <a:rPr lang="de-DE" sz="1400" dirty="0" err="1" smtClean="0"/>
              <a:t>bower</a:t>
            </a:r>
            <a:r>
              <a:rPr lang="de-DE" sz="1400" dirty="0" smtClean="0"/>
              <a:t> </a:t>
            </a:r>
            <a:r>
              <a:rPr lang="de-DE" sz="1400" dirty="0" err="1"/>
              <a:t>search</a:t>
            </a:r>
            <a:r>
              <a:rPr lang="de-DE" sz="1400" dirty="0"/>
              <a:t> </a:t>
            </a:r>
            <a:r>
              <a:rPr lang="de-DE" sz="1400" dirty="0" err="1"/>
              <a:t>jquery-</a:t>
            </a:r>
            <a:r>
              <a:rPr lang="de-DE" sz="1400" dirty="0" err="1" smtClean="0"/>
              <a:t>ui</a:t>
            </a:r>
            <a:endParaRPr lang="de-DE" sz="1400" dirty="0" smtClean="0"/>
          </a:p>
          <a:p>
            <a:endParaRPr lang="de-DE" sz="1400" dirty="0"/>
          </a:p>
          <a:p>
            <a:endParaRPr lang="de-DE" sz="1400" dirty="0" smtClean="0"/>
          </a:p>
          <a:p>
            <a:r>
              <a:rPr lang="de-DE" sz="1400" dirty="0"/>
              <a:t>Search </a:t>
            </a:r>
            <a:r>
              <a:rPr lang="de-DE" sz="1400" dirty="0" err="1"/>
              <a:t>results</a:t>
            </a:r>
            <a:r>
              <a:rPr lang="de-DE" sz="1400" dirty="0" smtClean="0"/>
              <a:t>:</a:t>
            </a:r>
            <a:endParaRPr lang="de-DE" sz="1400" dirty="0"/>
          </a:p>
          <a:p>
            <a:r>
              <a:rPr lang="de-DE" sz="1400" dirty="0"/>
              <a:t>	  - </a:t>
            </a:r>
            <a:r>
              <a:rPr lang="de-DE" sz="1400" dirty="0" err="1"/>
              <a:t>jquery-ui</a:t>
            </a:r>
            <a:r>
              <a:rPr lang="de-DE" sz="1400" dirty="0"/>
              <a:t> </a:t>
            </a:r>
            <a:r>
              <a:rPr lang="de-DE" sz="1400" dirty="0" err="1"/>
              <a:t>git</a:t>
            </a:r>
            <a:r>
              <a:rPr lang="de-DE" sz="1400" dirty="0"/>
              <a:t>://</a:t>
            </a:r>
            <a:r>
              <a:rPr lang="de-DE" sz="1400" dirty="0" err="1"/>
              <a:t>github.com</a:t>
            </a:r>
            <a:r>
              <a:rPr lang="de-DE" sz="1400" dirty="0"/>
              <a:t>/</a:t>
            </a:r>
            <a:r>
              <a:rPr lang="de-DE" sz="1400" dirty="0" err="1"/>
              <a:t>components</a:t>
            </a:r>
            <a:r>
              <a:rPr lang="de-DE" sz="1400" dirty="0"/>
              <a:t>/</a:t>
            </a:r>
            <a:r>
              <a:rPr lang="de-DE" sz="1400" dirty="0" err="1"/>
              <a:t>jqueryui</a:t>
            </a:r>
            <a:endParaRPr lang="de-DE" sz="1400" dirty="0"/>
          </a:p>
          <a:p>
            <a:r>
              <a:rPr lang="de-DE" sz="1400" dirty="0"/>
              <a:t>	  - </a:t>
            </a:r>
            <a:r>
              <a:rPr lang="de-DE" sz="1400" dirty="0" err="1"/>
              <a:t>jquery-ui-bootstrap</a:t>
            </a:r>
            <a:r>
              <a:rPr lang="de-DE" sz="1400" dirty="0"/>
              <a:t> </a:t>
            </a:r>
            <a:r>
              <a:rPr lang="de-DE" sz="1400" dirty="0" err="1"/>
              <a:t>git</a:t>
            </a:r>
            <a:r>
              <a:rPr lang="de-DE" sz="1400" dirty="0"/>
              <a:t>://</a:t>
            </a:r>
            <a:r>
              <a:rPr lang="de-DE" sz="1400" dirty="0" err="1"/>
              <a:t>github.com</a:t>
            </a:r>
            <a:r>
              <a:rPr lang="de-DE" sz="1400" dirty="0"/>
              <a:t>/</a:t>
            </a:r>
            <a:r>
              <a:rPr lang="de-DE" sz="1400" dirty="0" err="1"/>
              <a:t>gustavohenke</a:t>
            </a:r>
            <a:r>
              <a:rPr lang="de-DE" sz="1400" dirty="0"/>
              <a:t>/</a:t>
            </a:r>
            <a:r>
              <a:rPr lang="de-DE" sz="1400" dirty="0" err="1"/>
              <a:t>jquery-ui-bootstrap</a:t>
            </a:r>
            <a:endParaRPr lang="de-DE" sz="1400" dirty="0"/>
          </a:p>
          <a:p>
            <a:r>
              <a:rPr lang="de-DE" sz="1400" dirty="0"/>
              <a:t>   </a:t>
            </a:r>
            <a:r>
              <a:rPr lang="de-DE" sz="1400" dirty="0" smtClean="0"/>
              <a:t> - </a:t>
            </a:r>
            <a:r>
              <a:rPr lang="de-DE" sz="1400" dirty="0" err="1"/>
              <a:t>jquery</a:t>
            </a:r>
            <a:r>
              <a:rPr lang="de-DE" sz="1400" dirty="0"/>
              <a:t>-</a:t>
            </a:r>
            <a:r>
              <a:rPr lang="de-DE" sz="1400" dirty="0" err="1"/>
              <a:t>ui</a:t>
            </a:r>
            <a:r>
              <a:rPr lang="de-DE" sz="1400" dirty="0"/>
              <a:t>-</a:t>
            </a:r>
            <a:r>
              <a:rPr lang="de-DE" sz="1400" dirty="0" err="1"/>
              <a:t>touch</a:t>
            </a:r>
            <a:r>
              <a:rPr lang="de-DE" sz="1400" dirty="0"/>
              <a:t>-punch </a:t>
            </a:r>
            <a:r>
              <a:rPr lang="de-DE" sz="1400" dirty="0" err="1"/>
              <a:t>git</a:t>
            </a:r>
            <a:r>
              <a:rPr lang="de-DE" sz="1400" dirty="0"/>
              <a:t>://</a:t>
            </a:r>
            <a:r>
              <a:rPr lang="de-DE" sz="1400" dirty="0" err="1"/>
              <a:t>github.com</a:t>
            </a:r>
            <a:r>
              <a:rPr lang="de-DE" sz="1400" dirty="0"/>
              <a:t>/</a:t>
            </a:r>
            <a:r>
              <a:rPr lang="de-DE" sz="1400" dirty="0" err="1"/>
              <a:t>functino</a:t>
            </a:r>
            <a:r>
              <a:rPr lang="de-DE" sz="1400" dirty="0"/>
              <a:t>/</a:t>
            </a:r>
            <a:r>
              <a:rPr lang="de-DE" sz="1400" dirty="0" err="1"/>
              <a:t>jquery-ui-touch-punch.git</a:t>
            </a:r>
            <a:endParaRPr lang="de-DE" sz="1400" dirty="0"/>
          </a:p>
          <a:p>
            <a:r>
              <a:rPr lang="de-DE" sz="1400" dirty="0"/>
              <a:t>    </a:t>
            </a:r>
            <a:r>
              <a:rPr lang="de-DE" sz="1400" dirty="0" smtClean="0"/>
              <a:t>- </a:t>
            </a:r>
            <a:r>
              <a:rPr lang="de-DE" sz="1400" dirty="0" err="1"/>
              <a:t>jquery</a:t>
            </a:r>
            <a:r>
              <a:rPr lang="de-DE" sz="1400" dirty="0"/>
              <a:t>-</a:t>
            </a:r>
            <a:r>
              <a:rPr lang="de-DE" sz="1400" dirty="0" err="1"/>
              <a:t>ui</a:t>
            </a:r>
            <a:r>
              <a:rPr lang="de-DE" sz="1400" dirty="0"/>
              <a:t>-</a:t>
            </a:r>
            <a:r>
              <a:rPr lang="de-DE" sz="1400" dirty="0" err="1"/>
              <a:t>touch</a:t>
            </a:r>
            <a:r>
              <a:rPr lang="de-DE" sz="1400" dirty="0"/>
              <a:t>-punch-</a:t>
            </a:r>
            <a:r>
              <a:rPr lang="de-DE" sz="1400" dirty="0" err="1"/>
              <a:t>working</a:t>
            </a:r>
            <a:r>
              <a:rPr lang="de-DE" sz="1400" dirty="0"/>
              <a:t> </a:t>
            </a:r>
            <a:r>
              <a:rPr lang="de-DE" sz="1400" dirty="0" err="1"/>
              <a:t>git</a:t>
            </a:r>
            <a:r>
              <a:rPr lang="de-DE" sz="1400" dirty="0"/>
              <a:t>://</a:t>
            </a:r>
            <a:r>
              <a:rPr lang="de-DE" sz="1400" dirty="0" err="1"/>
              <a:t>github.com</a:t>
            </a:r>
            <a:r>
              <a:rPr lang="de-DE" sz="1400" dirty="0"/>
              <a:t>/</a:t>
            </a:r>
            <a:r>
              <a:rPr lang="de-DE" sz="1400" dirty="0" err="1"/>
              <a:t>yeco</a:t>
            </a:r>
            <a:r>
              <a:rPr lang="de-DE" sz="1400" dirty="0"/>
              <a:t>/</a:t>
            </a:r>
            <a:r>
              <a:rPr lang="de-DE" sz="1400" dirty="0" err="1"/>
              <a:t>jquery-ui-touch-punch.git</a:t>
            </a:r>
            <a:endParaRPr lang="de-DE" sz="1400" dirty="0"/>
          </a:p>
        </p:txBody>
      </p:sp>
      <p:sp>
        <p:nvSpPr>
          <p:cNvPr id="3" name="Titel 2"/>
          <p:cNvSpPr>
            <a:spLocks noGrp="1"/>
          </p:cNvSpPr>
          <p:nvPr>
            <p:ph type="title"/>
          </p:nvPr>
        </p:nvSpPr>
        <p:spPr/>
        <p:txBody>
          <a:bodyPr/>
          <a:lstStyle/>
          <a:p>
            <a:r>
              <a:rPr lang="de-DE" dirty="0" smtClean="0"/>
              <a:t>Bower</a:t>
            </a:r>
            <a:endParaRPr lang="de-DE" dirty="0"/>
          </a:p>
        </p:txBody>
      </p:sp>
    </p:spTree>
    <p:extLst>
      <p:ext uri="{BB962C8B-B14F-4D97-AF65-F5344CB8AC3E}">
        <p14:creationId xmlns:p14="http://schemas.microsoft.com/office/powerpoint/2010/main" val="325010736"/>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err="1"/>
              <a:t>Grunt</a:t>
            </a:r>
            <a:r>
              <a:rPr lang="de-DE" dirty="0"/>
              <a:t> </a:t>
            </a:r>
            <a:r>
              <a:rPr lang="de-DE" dirty="0" err="1"/>
              <a:t>is</a:t>
            </a:r>
            <a:r>
              <a:rPr lang="de-DE" dirty="0"/>
              <a:t> </a:t>
            </a:r>
            <a:r>
              <a:rPr lang="de-DE" dirty="0" err="1"/>
              <a:t>used</a:t>
            </a:r>
            <a:r>
              <a:rPr lang="de-DE" dirty="0"/>
              <a:t> </a:t>
            </a:r>
            <a:r>
              <a:rPr lang="de-DE" dirty="0" err="1"/>
              <a:t>to</a:t>
            </a:r>
            <a:r>
              <a:rPr lang="de-DE" dirty="0"/>
              <a:t> </a:t>
            </a:r>
            <a:r>
              <a:rPr lang="de-DE" dirty="0" err="1"/>
              <a:t>build</a:t>
            </a:r>
            <a:r>
              <a:rPr lang="de-DE" dirty="0"/>
              <a:t>, </a:t>
            </a:r>
            <a:r>
              <a:rPr lang="de-DE" dirty="0" err="1"/>
              <a:t>preview</a:t>
            </a:r>
            <a:r>
              <a:rPr lang="de-DE" dirty="0"/>
              <a:t> </a:t>
            </a:r>
            <a:r>
              <a:rPr lang="de-DE" dirty="0" err="1"/>
              <a:t>and</a:t>
            </a:r>
            <a:r>
              <a:rPr lang="de-DE" dirty="0"/>
              <a:t> </a:t>
            </a:r>
            <a:r>
              <a:rPr lang="de-DE" dirty="0" err="1"/>
              <a:t>test</a:t>
            </a:r>
            <a:r>
              <a:rPr lang="de-DE" dirty="0"/>
              <a:t> </a:t>
            </a:r>
            <a:r>
              <a:rPr lang="de-DE" dirty="0" err="1"/>
              <a:t>your</a:t>
            </a:r>
            <a:r>
              <a:rPr lang="de-DE" dirty="0"/>
              <a:t> </a:t>
            </a:r>
            <a:r>
              <a:rPr lang="de-DE" dirty="0" err="1"/>
              <a:t>project</a:t>
            </a:r>
            <a:r>
              <a:rPr lang="de-DE" dirty="0"/>
              <a:t>, </a:t>
            </a:r>
            <a:r>
              <a:rPr lang="de-DE" dirty="0" err="1"/>
              <a:t>thanks</a:t>
            </a:r>
            <a:r>
              <a:rPr lang="de-DE" dirty="0"/>
              <a:t> </a:t>
            </a:r>
            <a:r>
              <a:rPr lang="de-DE" dirty="0" err="1"/>
              <a:t>to</a:t>
            </a:r>
            <a:r>
              <a:rPr lang="de-DE" dirty="0"/>
              <a:t> </a:t>
            </a:r>
            <a:r>
              <a:rPr lang="de-DE" dirty="0" err="1"/>
              <a:t>help</a:t>
            </a:r>
            <a:r>
              <a:rPr lang="de-DE" dirty="0"/>
              <a:t> </a:t>
            </a:r>
            <a:r>
              <a:rPr lang="de-DE" dirty="0" err="1"/>
              <a:t>from</a:t>
            </a:r>
            <a:r>
              <a:rPr lang="de-DE" dirty="0"/>
              <a:t> </a:t>
            </a:r>
            <a:r>
              <a:rPr lang="de-DE" dirty="0" err="1"/>
              <a:t>tasks</a:t>
            </a:r>
            <a:r>
              <a:rPr lang="de-DE" dirty="0"/>
              <a:t> </a:t>
            </a:r>
            <a:r>
              <a:rPr lang="de-DE" dirty="0" err="1"/>
              <a:t>curated</a:t>
            </a:r>
            <a:r>
              <a:rPr lang="de-DE" dirty="0"/>
              <a:t> </a:t>
            </a:r>
            <a:r>
              <a:rPr lang="de-DE" dirty="0" err="1"/>
              <a:t>by</a:t>
            </a:r>
            <a:r>
              <a:rPr lang="de-DE" dirty="0"/>
              <a:t> </a:t>
            </a:r>
            <a:r>
              <a:rPr lang="de-DE" dirty="0" err="1"/>
              <a:t>the</a:t>
            </a:r>
            <a:r>
              <a:rPr lang="de-DE" dirty="0"/>
              <a:t> </a:t>
            </a:r>
            <a:r>
              <a:rPr lang="de-DE" dirty="0" err="1"/>
              <a:t>Yeoman</a:t>
            </a:r>
            <a:r>
              <a:rPr lang="de-DE" dirty="0"/>
              <a:t> </a:t>
            </a:r>
            <a:r>
              <a:rPr lang="de-DE" dirty="0" err="1"/>
              <a:t>team</a:t>
            </a:r>
            <a:r>
              <a:rPr lang="de-DE" dirty="0"/>
              <a:t> </a:t>
            </a:r>
            <a:r>
              <a:rPr lang="de-DE" dirty="0" err="1"/>
              <a:t>and</a:t>
            </a:r>
            <a:r>
              <a:rPr lang="de-DE" dirty="0"/>
              <a:t> </a:t>
            </a:r>
            <a:r>
              <a:rPr lang="de-DE" dirty="0" err="1"/>
              <a:t>grunt-contrib</a:t>
            </a:r>
            <a:r>
              <a:rPr lang="de-DE" dirty="0" smtClean="0"/>
              <a:t>.</a:t>
            </a:r>
            <a:endParaRPr lang="de-DE" dirty="0"/>
          </a:p>
        </p:txBody>
      </p:sp>
      <p:sp>
        <p:nvSpPr>
          <p:cNvPr id="3" name="Titel 2"/>
          <p:cNvSpPr>
            <a:spLocks noGrp="1"/>
          </p:cNvSpPr>
          <p:nvPr>
            <p:ph type="title"/>
          </p:nvPr>
        </p:nvSpPr>
        <p:spPr/>
        <p:txBody>
          <a:bodyPr/>
          <a:lstStyle/>
          <a:p>
            <a:r>
              <a:rPr lang="de-DE" dirty="0" err="1" smtClean="0"/>
              <a:t>Grunt</a:t>
            </a:r>
            <a:endParaRPr lang="de-DE" dirty="0"/>
          </a:p>
        </p:txBody>
      </p:sp>
      <p:pic>
        <p:nvPicPr>
          <p:cNvPr id="4" name="Bild 3" descr="grunt-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9832" y="2852936"/>
            <a:ext cx="3217109" cy="3789040"/>
          </a:xfrm>
          <a:prstGeom prst="rect">
            <a:avLst/>
          </a:prstGeom>
        </p:spPr>
      </p:pic>
    </p:spTree>
    <p:extLst>
      <p:ext uri="{BB962C8B-B14F-4D97-AF65-F5344CB8AC3E}">
        <p14:creationId xmlns:p14="http://schemas.microsoft.com/office/powerpoint/2010/main" val="105794486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smtClean="0"/>
              <a:t>by</a:t>
            </a:r>
            <a:r>
              <a:rPr lang="de-DE" dirty="0" smtClean="0"/>
              <a:t> @</a:t>
            </a:r>
            <a:r>
              <a:rPr lang="de-DE" dirty="0" err="1" smtClean="0"/>
              <a:t>asciidisco</a:t>
            </a:r>
            <a:r>
              <a:rPr lang="de-DE" dirty="0"/>
              <a:t>: </a:t>
            </a:r>
            <a:r>
              <a:rPr lang="de-DE" dirty="0">
                <a:hlinkClick r:id="rId2"/>
              </a:rPr>
              <a:t>http://</a:t>
            </a:r>
            <a:r>
              <a:rPr lang="de-DE" dirty="0" err="1">
                <a:hlinkClick r:id="rId2"/>
              </a:rPr>
              <a:t>grunt.asciidisco.com</a:t>
            </a:r>
            <a:r>
              <a:rPr lang="de-DE" dirty="0">
                <a:hlinkClick r:id="rId2"/>
              </a:rPr>
              <a:t>/#/</a:t>
            </a:r>
            <a:endParaRPr lang="de-DE" dirty="0"/>
          </a:p>
        </p:txBody>
      </p:sp>
      <p:sp>
        <p:nvSpPr>
          <p:cNvPr id="3" name="Titel 2"/>
          <p:cNvSpPr>
            <a:spLocks noGrp="1"/>
          </p:cNvSpPr>
          <p:nvPr>
            <p:ph type="title"/>
          </p:nvPr>
        </p:nvSpPr>
        <p:spPr/>
        <p:txBody>
          <a:bodyPr/>
          <a:lstStyle/>
          <a:p>
            <a:r>
              <a:rPr lang="de-DE" dirty="0" err="1" smtClean="0"/>
              <a:t>Grunt</a:t>
            </a:r>
            <a:endParaRPr lang="de-DE" dirty="0"/>
          </a:p>
        </p:txBody>
      </p:sp>
    </p:spTree>
    <p:extLst>
      <p:ext uri="{BB962C8B-B14F-4D97-AF65-F5344CB8AC3E}">
        <p14:creationId xmlns:p14="http://schemas.microsoft.com/office/powerpoint/2010/main" val="11201409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 Projekt bauen</a:t>
            </a:r>
          </a:p>
          <a:p>
            <a:r>
              <a:rPr lang="de-DE" dirty="0" smtClean="0"/>
              <a:t>$ </a:t>
            </a:r>
            <a:r>
              <a:rPr lang="de-DE" dirty="0" err="1" smtClean="0"/>
              <a:t>grunt</a:t>
            </a:r>
            <a:r>
              <a:rPr lang="de-DE" dirty="0" smtClean="0"/>
              <a:t> </a:t>
            </a:r>
            <a:r>
              <a:rPr lang="de-DE" dirty="0" err="1" smtClean="0"/>
              <a:t>build</a:t>
            </a:r>
            <a:endParaRPr lang="de-DE" dirty="0" smtClean="0"/>
          </a:p>
          <a:p>
            <a:r>
              <a:rPr lang="de-DE" dirty="0" smtClean="0"/>
              <a:t># Tests ausführen</a:t>
            </a:r>
          </a:p>
          <a:p>
            <a:r>
              <a:rPr lang="de-DE" dirty="0" smtClean="0"/>
              <a:t>$ </a:t>
            </a:r>
            <a:r>
              <a:rPr lang="de-DE" dirty="0" err="1"/>
              <a:t>grunt</a:t>
            </a:r>
            <a:r>
              <a:rPr lang="de-DE" dirty="0"/>
              <a:t> </a:t>
            </a:r>
            <a:r>
              <a:rPr lang="de-DE" dirty="0" err="1" smtClean="0"/>
              <a:t>test</a:t>
            </a:r>
            <a:endParaRPr lang="de-DE" dirty="0" smtClean="0"/>
          </a:p>
          <a:p>
            <a:r>
              <a:rPr lang="de-DE" dirty="0" smtClean="0"/>
              <a:t># Server starten</a:t>
            </a:r>
          </a:p>
          <a:p>
            <a:r>
              <a:rPr lang="de-DE" dirty="0" smtClean="0"/>
              <a:t>$ </a:t>
            </a:r>
            <a:r>
              <a:rPr lang="de-DE" dirty="0" err="1"/>
              <a:t>grunt</a:t>
            </a:r>
            <a:r>
              <a:rPr lang="de-DE" dirty="0"/>
              <a:t> </a:t>
            </a:r>
            <a:r>
              <a:rPr lang="de-DE" dirty="0" err="1" smtClean="0"/>
              <a:t>serve</a:t>
            </a:r>
            <a:endParaRPr lang="de-DE" dirty="0"/>
          </a:p>
          <a:p>
            <a:endParaRPr lang="de-DE" dirty="0"/>
          </a:p>
          <a:p>
            <a:endParaRPr lang="de-DE" dirty="0" smtClean="0"/>
          </a:p>
        </p:txBody>
      </p:sp>
      <p:sp>
        <p:nvSpPr>
          <p:cNvPr id="3" name="Titel 2"/>
          <p:cNvSpPr>
            <a:spLocks noGrp="1"/>
          </p:cNvSpPr>
          <p:nvPr>
            <p:ph type="title"/>
          </p:nvPr>
        </p:nvSpPr>
        <p:spPr/>
        <p:txBody>
          <a:bodyPr/>
          <a:lstStyle/>
          <a:p>
            <a:r>
              <a:rPr lang="de-DE" dirty="0" err="1" smtClean="0"/>
              <a:t>Grunt</a:t>
            </a:r>
            <a:endParaRPr lang="de-DE" dirty="0"/>
          </a:p>
        </p:txBody>
      </p:sp>
    </p:spTree>
    <p:extLst>
      <p:ext uri="{BB962C8B-B14F-4D97-AF65-F5344CB8AC3E}">
        <p14:creationId xmlns:p14="http://schemas.microsoft.com/office/powerpoint/2010/main" val="124095171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bf80d3f8aa6bf3bfba775040cf8b4ec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12" y="0"/>
            <a:ext cx="10289512" cy="6858000"/>
          </a:xfrm>
          <a:prstGeom prst="rect">
            <a:avLst/>
          </a:prstGeom>
        </p:spPr>
      </p:pic>
      <p:sp>
        <p:nvSpPr>
          <p:cNvPr id="2" name="Inhaltsplatzhalter 1"/>
          <p:cNvSpPr>
            <a:spLocks noGrp="1"/>
          </p:cNvSpPr>
          <p:nvPr>
            <p:ph idx="1"/>
          </p:nvPr>
        </p:nvSpPr>
        <p:spPr/>
        <p:txBody>
          <a:bodyPr/>
          <a:lstStyle/>
          <a:p>
            <a:pPr marL="0" indent="0">
              <a:buNone/>
            </a:pPr>
            <a:r>
              <a:rPr lang="de-DE" dirty="0" err="1" smtClean="0">
                <a:solidFill>
                  <a:schemeClr val="bg1"/>
                </a:solidFill>
              </a:rPr>
              <a:t>Scheme</a:t>
            </a:r>
            <a:r>
              <a:rPr lang="de-DE" dirty="0" smtClean="0">
                <a:solidFill>
                  <a:schemeClr val="bg1"/>
                </a:solidFill>
              </a:rPr>
              <a:t> im Web-Browser</a:t>
            </a:r>
          </a:p>
          <a:p>
            <a:pPr marL="0" indent="0">
              <a:buNone/>
            </a:pPr>
            <a:r>
              <a:rPr lang="de-DE" dirty="0">
                <a:solidFill>
                  <a:schemeClr val="bg1"/>
                </a:solidFill>
              </a:rPr>
              <a:t>HTML </a:t>
            </a:r>
            <a:r>
              <a:rPr lang="de-DE" dirty="0" err="1">
                <a:solidFill>
                  <a:schemeClr val="bg1"/>
                </a:solidFill>
              </a:rPr>
              <a:t>scripting</a:t>
            </a:r>
            <a:r>
              <a:rPr lang="de-DE" dirty="0">
                <a:solidFill>
                  <a:schemeClr val="bg1"/>
                </a:solidFill>
              </a:rPr>
              <a:t> </a:t>
            </a:r>
            <a:r>
              <a:rPr lang="de-DE" dirty="0" err="1" smtClean="0">
                <a:solidFill>
                  <a:schemeClr val="bg1"/>
                </a:solidFill>
              </a:rPr>
              <a:t>language</a:t>
            </a:r>
            <a:endParaRPr lang="de-DE" dirty="0" smtClean="0">
              <a:solidFill>
                <a:schemeClr val="bg1"/>
              </a:solidFill>
            </a:endParaRPr>
          </a:p>
          <a:p>
            <a:pPr marL="0" indent="0">
              <a:buNone/>
            </a:pPr>
            <a:r>
              <a:rPr lang="de-DE" dirty="0" err="1">
                <a:solidFill>
                  <a:schemeClr val="bg1"/>
                </a:solidFill>
              </a:rPr>
              <a:t>make</a:t>
            </a:r>
            <a:r>
              <a:rPr lang="de-DE" dirty="0">
                <a:solidFill>
                  <a:schemeClr val="bg1"/>
                </a:solidFill>
              </a:rPr>
              <a:t> </a:t>
            </a:r>
            <a:r>
              <a:rPr lang="de-DE" dirty="0" err="1">
                <a:solidFill>
                  <a:schemeClr val="bg1"/>
                </a:solidFill>
              </a:rPr>
              <a:t>it</a:t>
            </a:r>
            <a:r>
              <a:rPr lang="de-DE" dirty="0">
                <a:solidFill>
                  <a:schemeClr val="bg1"/>
                </a:solidFill>
              </a:rPr>
              <a:t> </a:t>
            </a:r>
            <a:r>
              <a:rPr lang="de-DE" dirty="0" err="1">
                <a:solidFill>
                  <a:schemeClr val="bg1"/>
                </a:solidFill>
              </a:rPr>
              <a:t>look</a:t>
            </a:r>
            <a:r>
              <a:rPr lang="de-DE" dirty="0">
                <a:solidFill>
                  <a:schemeClr val="bg1"/>
                </a:solidFill>
              </a:rPr>
              <a:t> </a:t>
            </a:r>
            <a:r>
              <a:rPr lang="de-DE" dirty="0" err="1">
                <a:solidFill>
                  <a:schemeClr val="bg1"/>
                </a:solidFill>
              </a:rPr>
              <a:t>like</a:t>
            </a:r>
            <a:r>
              <a:rPr lang="de-DE" dirty="0">
                <a:solidFill>
                  <a:schemeClr val="bg1"/>
                </a:solidFill>
              </a:rPr>
              <a:t> </a:t>
            </a:r>
            <a:r>
              <a:rPr lang="de-DE" dirty="0" smtClean="0">
                <a:solidFill>
                  <a:schemeClr val="bg1"/>
                </a:solidFill>
              </a:rPr>
              <a:t>Java</a:t>
            </a:r>
          </a:p>
          <a:p>
            <a:pPr marL="0" indent="0">
              <a:buNone/>
            </a:pPr>
            <a:r>
              <a:rPr lang="de-DE" dirty="0" err="1" smtClean="0">
                <a:solidFill>
                  <a:schemeClr val="bg1"/>
                </a:solidFill>
              </a:rPr>
              <a:t>made</a:t>
            </a:r>
            <a:r>
              <a:rPr lang="de-DE" dirty="0" smtClean="0">
                <a:solidFill>
                  <a:schemeClr val="bg1"/>
                </a:solidFill>
              </a:rPr>
              <a:t> </a:t>
            </a:r>
            <a:r>
              <a:rPr lang="de-DE" dirty="0" err="1" smtClean="0">
                <a:solidFill>
                  <a:schemeClr val="bg1"/>
                </a:solidFill>
              </a:rPr>
              <a:t>it</a:t>
            </a:r>
            <a:r>
              <a:rPr lang="de-DE" dirty="0" smtClean="0">
                <a:solidFill>
                  <a:schemeClr val="bg1"/>
                </a:solidFill>
              </a:rPr>
              <a:t> </a:t>
            </a:r>
            <a:r>
              <a:rPr lang="de-DE" dirty="0" err="1" smtClean="0">
                <a:solidFill>
                  <a:schemeClr val="bg1"/>
                </a:solidFill>
              </a:rPr>
              <a:t>look</a:t>
            </a:r>
            <a:r>
              <a:rPr lang="de-DE" dirty="0" smtClean="0">
                <a:solidFill>
                  <a:schemeClr val="bg1"/>
                </a:solidFill>
              </a:rPr>
              <a:t> </a:t>
            </a:r>
            <a:r>
              <a:rPr lang="de-DE" dirty="0" err="1">
                <a:solidFill>
                  <a:schemeClr val="bg1"/>
                </a:solidFill>
              </a:rPr>
              <a:t>like</a:t>
            </a:r>
            <a:r>
              <a:rPr lang="de-DE" dirty="0">
                <a:solidFill>
                  <a:schemeClr val="bg1"/>
                </a:solidFill>
              </a:rPr>
              <a:t> </a:t>
            </a:r>
            <a:r>
              <a:rPr lang="de-DE" dirty="0" smtClean="0">
                <a:solidFill>
                  <a:schemeClr val="bg1"/>
                </a:solidFill>
              </a:rPr>
              <a:t>C </a:t>
            </a:r>
            <a:r>
              <a:rPr lang="de-DE" dirty="0" err="1" smtClean="0">
                <a:solidFill>
                  <a:schemeClr val="bg1"/>
                </a:solidFill>
              </a:rPr>
              <a:t>and</a:t>
            </a:r>
            <a:r>
              <a:rPr lang="de-DE" dirty="0" smtClean="0">
                <a:solidFill>
                  <a:schemeClr val="bg1"/>
                </a:solidFill>
              </a:rPr>
              <a:t> AWK</a:t>
            </a:r>
            <a:endParaRPr lang="de-DE" dirty="0">
              <a:solidFill>
                <a:schemeClr val="bg1"/>
              </a:solidFill>
            </a:endParaRPr>
          </a:p>
          <a:p>
            <a:pPr marL="0" indent="0">
              <a:buNone/>
            </a:pPr>
            <a:r>
              <a:rPr lang="de-DE" dirty="0" err="1">
                <a:solidFill>
                  <a:schemeClr val="bg1"/>
                </a:solidFill>
              </a:rPr>
              <a:t>Mistakes</a:t>
            </a:r>
            <a:r>
              <a:rPr lang="de-DE" dirty="0">
                <a:solidFill>
                  <a:schemeClr val="bg1"/>
                </a:solidFill>
              </a:rPr>
              <a:t> (</a:t>
            </a:r>
            <a:r>
              <a:rPr lang="de-DE" dirty="0" err="1">
                <a:solidFill>
                  <a:schemeClr val="bg1"/>
                </a:solidFill>
              </a:rPr>
              <a:t>some</a:t>
            </a:r>
            <a:r>
              <a:rPr lang="de-DE" dirty="0">
                <a:solidFill>
                  <a:schemeClr val="bg1"/>
                </a:solidFill>
              </a:rPr>
              <a:t> </a:t>
            </a:r>
            <a:r>
              <a:rPr lang="de-DE" dirty="0" err="1">
                <a:solidFill>
                  <a:schemeClr val="bg1"/>
                </a:solidFill>
              </a:rPr>
              <a:t>recapitulating</a:t>
            </a:r>
            <a:r>
              <a:rPr lang="de-DE" dirty="0">
                <a:solidFill>
                  <a:schemeClr val="bg1"/>
                </a:solidFill>
              </a:rPr>
              <a:t> LISP) </a:t>
            </a:r>
            <a:r>
              <a:rPr lang="de-DE" dirty="0" err="1">
                <a:solidFill>
                  <a:schemeClr val="bg1"/>
                </a:solidFill>
              </a:rPr>
              <a:t>were</a:t>
            </a:r>
            <a:r>
              <a:rPr lang="de-DE" dirty="0">
                <a:solidFill>
                  <a:schemeClr val="bg1"/>
                </a:solidFill>
              </a:rPr>
              <a:t> </a:t>
            </a:r>
            <a:r>
              <a:rPr lang="de-DE" dirty="0" err="1">
                <a:solidFill>
                  <a:schemeClr val="bg1"/>
                </a:solidFill>
              </a:rPr>
              <a:t>frozen</a:t>
            </a:r>
            <a:r>
              <a:rPr lang="de-DE" dirty="0">
                <a:solidFill>
                  <a:schemeClr val="bg1"/>
                </a:solidFill>
              </a:rPr>
              <a:t> </a:t>
            </a:r>
            <a:r>
              <a:rPr lang="de-DE" dirty="0" err="1">
                <a:solidFill>
                  <a:schemeClr val="bg1"/>
                </a:solidFill>
              </a:rPr>
              <a:t>early</a:t>
            </a:r>
            <a:endParaRPr lang="de-DE" dirty="0">
              <a:solidFill>
                <a:schemeClr val="bg1"/>
              </a:solidFill>
            </a:endParaRPr>
          </a:p>
        </p:txBody>
      </p:sp>
      <p:sp>
        <p:nvSpPr>
          <p:cNvPr id="3" name="Titel 2"/>
          <p:cNvSpPr>
            <a:spLocks noGrp="1"/>
          </p:cNvSpPr>
          <p:nvPr>
            <p:ph type="title"/>
          </p:nvPr>
        </p:nvSpPr>
        <p:spPr/>
        <p:txBody>
          <a:bodyPr/>
          <a:lstStyle/>
          <a:p>
            <a:r>
              <a:rPr lang="de-DE" dirty="0" smtClean="0">
                <a:solidFill>
                  <a:schemeClr val="bg1"/>
                </a:solidFill>
              </a:rPr>
              <a:t>Development</a:t>
            </a:r>
            <a:endParaRPr lang="de-DE" dirty="0">
              <a:solidFill>
                <a:schemeClr val="bg1"/>
              </a:solidFill>
            </a:endParaRPr>
          </a:p>
        </p:txBody>
      </p:sp>
      <p:sp>
        <p:nvSpPr>
          <p:cNvPr id="4" name="Textfeld 3"/>
          <p:cNvSpPr txBox="1"/>
          <p:nvPr/>
        </p:nvSpPr>
        <p:spPr>
          <a:xfrm>
            <a:off x="28352" y="6382489"/>
            <a:ext cx="6761580" cy="430887"/>
          </a:xfrm>
          <a:prstGeom prst="rect">
            <a:avLst/>
          </a:prstGeom>
          <a:noFill/>
        </p:spPr>
        <p:txBody>
          <a:bodyPr wrap="none" rtlCol="0">
            <a:spAutoFit/>
          </a:bodyPr>
          <a:lstStyle/>
          <a:p>
            <a:r>
              <a:rPr lang="de-DE" sz="1100" dirty="0" smtClean="0">
                <a:solidFill>
                  <a:srgbClr val="FFFFFF"/>
                </a:solidFill>
              </a:rPr>
              <a:t>Inhalt: http</a:t>
            </a:r>
            <a:r>
              <a:rPr lang="de-DE" sz="1100" dirty="0">
                <a:solidFill>
                  <a:srgbClr val="FFFFFF"/>
                </a:solidFill>
              </a:rPr>
              <a:t>://</a:t>
            </a:r>
            <a:r>
              <a:rPr lang="de-DE" sz="1100" dirty="0" err="1">
                <a:solidFill>
                  <a:srgbClr val="FFFFFF"/>
                </a:solidFill>
              </a:rPr>
              <a:t>de.slideshare.net</a:t>
            </a:r>
            <a:r>
              <a:rPr lang="de-DE" sz="1100" dirty="0">
                <a:solidFill>
                  <a:srgbClr val="FFFFFF"/>
                </a:solidFill>
              </a:rPr>
              <a:t>/</a:t>
            </a:r>
            <a:r>
              <a:rPr lang="de-DE" sz="1100" dirty="0" err="1">
                <a:solidFill>
                  <a:srgbClr val="FFFFFF"/>
                </a:solidFill>
              </a:rPr>
              <a:t>BrendanEich</a:t>
            </a:r>
            <a:r>
              <a:rPr lang="de-DE" sz="1100" dirty="0">
                <a:solidFill>
                  <a:srgbClr val="FFFFFF"/>
                </a:solidFill>
              </a:rPr>
              <a:t>/splash-</a:t>
            </a:r>
            <a:r>
              <a:rPr lang="de-DE" sz="1100" dirty="0" smtClean="0">
                <a:solidFill>
                  <a:srgbClr val="FFFFFF"/>
                </a:solidFill>
              </a:rPr>
              <a:t>9915475</a:t>
            </a:r>
          </a:p>
          <a:p>
            <a:r>
              <a:rPr lang="de-DE" sz="1100" dirty="0">
                <a:solidFill>
                  <a:srgbClr val="FFFFFF"/>
                </a:solidFill>
              </a:rPr>
              <a:t>Bild: Mozilla Digital Memory Bank, </a:t>
            </a:r>
            <a:r>
              <a:rPr lang="de-DE" sz="1100" dirty="0" err="1">
                <a:solidFill>
                  <a:srgbClr val="FFFFFF"/>
                </a:solidFill>
              </a:rPr>
              <a:t>Object</a:t>
            </a:r>
            <a:r>
              <a:rPr lang="de-DE" sz="1100" dirty="0">
                <a:solidFill>
                  <a:srgbClr val="FFFFFF"/>
                </a:solidFill>
              </a:rPr>
              <a:t> #135, 19 May 2006, </a:t>
            </a:r>
            <a:r>
              <a:rPr lang="de-DE" sz="1100" dirty="0" smtClean="0">
                <a:solidFill>
                  <a:srgbClr val="FFFFFF"/>
                </a:solidFill>
              </a:rPr>
              <a:t>http</a:t>
            </a:r>
            <a:r>
              <a:rPr lang="de-DE" sz="1100" dirty="0">
                <a:solidFill>
                  <a:srgbClr val="FFFFFF"/>
                </a:solidFill>
              </a:rPr>
              <a:t>://</a:t>
            </a:r>
            <a:r>
              <a:rPr lang="de-DE" sz="1100" dirty="0" err="1">
                <a:solidFill>
                  <a:srgbClr val="FFFFFF"/>
                </a:solidFill>
              </a:rPr>
              <a:t>mozillamemory.org</a:t>
            </a:r>
            <a:r>
              <a:rPr lang="de-DE" sz="1100" dirty="0">
                <a:solidFill>
                  <a:srgbClr val="FFFFFF"/>
                </a:solidFill>
              </a:rPr>
              <a:t>/</a:t>
            </a:r>
            <a:r>
              <a:rPr lang="de-DE" sz="1100" dirty="0" err="1">
                <a:solidFill>
                  <a:srgbClr val="FFFFFF"/>
                </a:solidFill>
              </a:rPr>
              <a:t>detailview.php?id</a:t>
            </a:r>
            <a:r>
              <a:rPr lang="de-DE" sz="1100" dirty="0">
                <a:solidFill>
                  <a:srgbClr val="FFFFFF"/>
                </a:solidFill>
              </a:rPr>
              <a:t>=</a:t>
            </a:r>
            <a:r>
              <a:rPr lang="de-DE" sz="1100" dirty="0" smtClean="0">
                <a:solidFill>
                  <a:srgbClr val="FFFFFF"/>
                </a:solidFill>
              </a:rPr>
              <a:t>135</a:t>
            </a:r>
            <a:endParaRPr lang="de-DE" sz="1100" dirty="0">
              <a:solidFill>
                <a:srgbClr val="FFFFFF"/>
              </a:solidFill>
            </a:endParaRPr>
          </a:p>
        </p:txBody>
      </p:sp>
    </p:spTree>
    <p:extLst>
      <p:ext uri="{BB962C8B-B14F-4D97-AF65-F5344CB8AC3E}">
        <p14:creationId xmlns:p14="http://schemas.microsoft.com/office/powerpoint/2010/main" val="199241893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Optional: </a:t>
            </a:r>
            <a:r>
              <a:rPr lang="de-DE" dirty="0" err="1" smtClean="0"/>
              <a:t>Sass</a:t>
            </a:r>
            <a:r>
              <a:rPr lang="de-DE" dirty="0" smtClean="0"/>
              <a:t> / </a:t>
            </a:r>
            <a:r>
              <a:rPr lang="de-DE" dirty="0" err="1" smtClean="0"/>
              <a:t>Compass</a:t>
            </a:r>
            <a:endParaRPr lang="de-DE" dirty="0"/>
          </a:p>
        </p:txBody>
      </p:sp>
      <p:sp>
        <p:nvSpPr>
          <p:cNvPr id="5" name="Inhaltsplatzhalter 4"/>
          <p:cNvSpPr>
            <a:spLocks noGrp="1"/>
          </p:cNvSpPr>
          <p:nvPr>
            <p:ph idx="1"/>
          </p:nvPr>
        </p:nvSpPr>
        <p:spPr/>
        <p:txBody>
          <a:bodyPr/>
          <a:lstStyle/>
          <a:p>
            <a:pPr marL="0" indent="0">
              <a:buNone/>
            </a:pPr>
            <a:r>
              <a:rPr lang="de-DE" dirty="0" err="1" smtClean="0"/>
              <a:t>Sass</a:t>
            </a:r>
            <a:r>
              <a:rPr lang="de-DE" dirty="0" smtClean="0"/>
              <a:t> / </a:t>
            </a:r>
            <a:r>
              <a:rPr lang="de-DE" dirty="0" err="1" smtClean="0"/>
              <a:t>Compass</a:t>
            </a:r>
            <a:r>
              <a:rPr lang="de-DE" dirty="0" smtClean="0"/>
              <a:t> </a:t>
            </a:r>
            <a:r>
              <a:rPr lang="de-DE" dirty="0" err="1" smtClean="0"/>
              <a:t>for</a:t>
            </a:r>
            <a:r>
              <a:rPr lang="de-DE" dirty="0" smtClean="0"/>
              <a:t> CSS </a:t>
            </a:r>
            <a:r>
              <a:rPr lang="de-DE" dirty="0" err="1" smtClean="0"/>
              <a:t>Preprocessing</a:t>
            </a:r>
            <a:r>
              <a:rPr lang="de-DE" dirty="0" smtClean="0"/>
              <a:t>, </a:t>
            </a:r>
            <a:r>
              <a:rPr lang="de-DE" dirty="0" err="1" smtClean="0"/>
              <a:t>Spriting</a:t>
            </a:r>
            <a:r>
              <a:rPr lang="de-DE" dirty="0" smtClean="0"/>
              <a:t> etc. </a:t>
            </a:r>
          </a:p>
          <a:p>
            <a:pPr marL="0" indent="0">
              <a:buNone/>
            </a:pPr>
            <a:r>
              <a:rPr lang="de-DE" dirty="0" err="1" smtClean="0"/>
              <a:t>They</a:t>
            </a:r>
            <a:r>
              <a:rPr lang="de-DE" dirty="0" smtClean="0"/>
              <a:t> </a:t>
            </a:r>
            <a:r>
              <a:rPr lang="de-DE" dirty="0" err="1" smtClean="0"/>
              <a:t>are</a:t>
            </a:r>
            <a:r>
              <a:rPr lang="de-DE" dirty="0" smtClean="0"/>
              <a:t> </a:t>
            </a:r>
            <a:r>
              <a:rPr lang="de-DE" dirty="0" err="1" smtClean="0"/>
              <a:t>installed</a:t>
            </a:r>
            <a:r>
              <a:rPr lang="de-DE" dirty="0" smtClean="0"/>
              <a:t> </a:t>
            </a:r>
            <a:r>
              <a:rPr lang="de-DE" dirty="0" err="1" smtClean="0"/>
              <a:t>as</a:t>
            </a:r>
            <a:r>
              <a:rPr lang="de-DE" dirty="0" smtClean="0"/>
              <a:t> </a:t>
            </a:r>
            <a:r>
              <a:rPr lang="de-DE" b="1" dirty="0" smtClean="0"/>
              <a:t>Ruby</a:t>
            </a:r>
            <a:r>
              <a:rPr lang="de-DE" dirty="0" smtClean="0"/>
              <a:t>-</a:t>
            </a:r>
            <a:r>
              <a:rPr lang="de-DE" dirty="0" err="1" smtClean="0"/>
              <a:t>Gems</a:t>
            </a:r>
            <a:r>
              <a:rPr lang="de-DE" dirty="0" smtClean="0"/>
              <a:t>.</a:t>
            </a:r>
          </a:p>
          <a:p>
            <a:pPr marL="0" indent="0">
              <a:buNone/>
            </a:pPr>
            <a:r>
              <a:rPr lang="de-DE" b="1" dirty="0" err="1" smtClean="0"/>
              <a:t>We</a:t>
            </a:r>
            <a:r>
              <a:rPr lang="de-DE" b="1" dirty="0" smtClean="0"/>
              <a:t> will </a:t>
            </a:r>
            <a:r>
              <a:rPr lang="de-DE" b="1" dirty="0" err="1" smtClean="0"/>
              <a:t>skip</a:t>
            </a:r>
            <a:r>
              <a:rPr lang="de-DE" b="1" dirty="0" smtClean="0"/>
              <a:t> </a:t>
            </a:r>
            <a:r>
              <a:rPr lang="de-DE" b="1" dirty="0" err="1" smtClean="0"/>
              <a:t>Sass</a:t>
            </a:r>
            <a:r>
              <a:rPr lang="de-DE" b="1" dirty="0" smtClean="0"/>
              <a:t> / </a:t>
            </a:r>
            <a:r>
              <a:rPr lang="de-DE" b="1" dirty="0" err="1" smtClean="0"/>
              <a:t>Compass</a:t>
            </a:r>
            <a:r>
              <a:rPr lang="de-DE" b="1" dirty="0" smtClean="0"/>
              <a:t> in </a:t>
            </a:r>
            <a:r>
              <a:rPr lang="de-DE" b="1" dirty="0" err="1" smtClean="0"/>
              <a:t>this</a:t>
            </a:r>
            <a:r>
              <a:rPr lang="de-DE" b="1" dirty="0" smtClean="0"/>
              <a:t> </a:t>
            </a:r>
            <a:r>
              <a:rPr lang="de-DE" b="1" dirty="0"/>
              <a:t/>
            </a:r>
            <a:br>
              <a:rPr lang="de-DE" b="1" dirty="0"/>
            </a:br>
            <a:r>
              <a:rPr lang="de-DE" b="1" dirty="0" err="1" smtClean="0"/>
              <a:t>workshop</a:t>
            </a:r>
            <a:r>
              <a:rPr lang="de-DE" b="1" dirty="0" smtClean="0"/>
              <a:t>!</a:t>
            </a:r>
            <a:endParaRPr lang="de-DE" b="1" dirty="0"/>
          </a:p>
        </p:txBody>
      </p:sp>
      <p:pic>
        <p:nvPicPr>
          <p:cNvPr id="6" name="Bild 5" descr="compass-logo.png"/>
          <p:cNvPicPr>
            <a:picLocks noChangeAspect="1"/>
          </p:cNvPicPr>
          <p:nvPr/>
        </p:nvPicPr>
        <p:blipFill rotWithShape="1">
          <a:blip r:embed="rId2">
            <a:extLst>
              <a:ext uri="{28A0092B-C50C-407E-A947-70E740481C1C}">
                <a14:useLocalDpi xmlns:a14="http://schemas.microsoft.com/office/drawing/2010/main" val="0"/>
              </a:ext>
            </a:extLst>
          </a:blip>
          <a:srcRect t="51597"/>
          <a:stretch/>
        </p:blipFill>
        <p:spPr>
          <a:xfrm>
            <a:off x="-80020" y="5092700"/>
            <a:ext cx="5372100" cy="1081881"/>
          </a:xfrm>
          <a:prstGeom prst="rect">
            <a:avLst/>
          </a:prstGeom>
        </p:spPr>
      </p:pic>
      <p:pic>
        <p:nvPicPr>
          <p:cNvPr id="7" name="Bild 6" descr="sas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4897" y="2204864"/>
            <a:ext cx="3873607" cy="4248472"/>
          </a:xfrm>
          <a:prstGeom prst="rect">
            <a:avLst/>
          </a:prstGeom>
        </p:spPr>
      </p:pic>
    </p:spTree>
    <p:extLst>
      <p:ext uri="{BB962C8B-B14F-4D97-AF65-F5344CB8AC3E}">
        <p14:creationId xmlns:p14="http://schemas.microsoft.com/office/powerpoint/2010/main" val="3130922138"/>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smtClean="0">
                <a:solidFill>
                  <a:srgbClr val="FFFFFF"/>
                </a:solidFill>
              </a:rPr>
              <a:t>$ </a:t>
            </a:r>
            <a:r>
              <a:rPr lang="de-DE" dirty="0" err="1" smtClean="0">
                <a:solidFill>
                  <a:srgbClr val="FFFFFF"/>
                </a:solidFill>
              </a:rPr>
              <a:t>git</a:t>
            </a:r>
            <a:r>
              <a:rPr lang="de-DE" dirty="0" smtClean="0">
                <a:solidFill>
                  <a:srgbClr val="FFFFFF"/>
                </a:solidFill>
              </a:rPr>
              <a:t> </a:t>
            </a:r>
            <a:r>
              <a:rPr lang="de-DE" dirty="0" err="1" smtClean="0">
                <a:solidFill>
                  <a:srgbClr val="FFFFFF"/>
                </a:solidFill>
              </a:rPr>
              <a:t>clone</a:t>
            </a:r>
            <a:r>
              <a:rPr lang="de-DE" dirty="0" smtClean="0">
                <a:solidFill>
                  <a:srgbClr val="FFFFFF"/>
                </a:solidFill>
              </a:rPr>
              <a:t> </a:t>
            </a:r>
            <a:r>
              <a:rPr lang="de-DE" dirty="0">
                <a:solidFill>
                  <a:srgbClr val="FFFFFF"/>
                </a:solidFill>
              </a:rPr>
              <a:t>https://</a:t>
            </a:r>
            <a:r>
              <a:rPr lang="de-DE" dirty="0" err="1">
                <a:solidFill>
                  <a:srgbClr val="FFFFFF"/>
                </a:solidFill>
              </a:rPr>
              <a:t>github.com</a:t>
            </a:r>
            <a:r>
              <a:rPr lang="de-DE" dirty="0">
                <a:solidFill>
                  <a:srgbClr val="FFFFFF"/>
                </a:solidFill>
              </a:rPr>
              <a:t>/</a:t>
            </a:r>
            <a:r>
              <a:rPr lang="de-DE" dirty="0" err="1">
                <a:solidFill>
                  <a:srgbClr val="FFFFFF"/>
                </a:solidFill>
              </a:rPr>
              <a:t>simonox</a:t>
            </a:r>
            <a:r>
              <a:rPr lang="de-DE" dirty="0">
                <a:solidFill>
                  <a:srgbClr val="FFFFFF"/>
                </a:solidFill>
              </a:rPr>
              <a:t>/</a:t>
            </a:r>
            <a:r>
              <a:rPr lang="de-DE" dirty="0" err="1">
                <a:solidFill>
                  <a:srgbClr val="FFFFFF"/>
                </a:solidFill>
              </a:rPr>
              <a:t>js</a:t>
            </a:r>
            <a:r>
              <a:rPr lang="de-DE" dirty="0">
                <a:solidFill>
                  <a:srgbClr val="FFFFFF"/>
                </a:solidFill>
              </a:rPr>
              <a:t>-</a:t>
            </a:r>
            <a:r>
              <a:rPr lang="de-DE" dirty="0" smtClean="0">
                <a:solidFill>
                  <a:srgbClr val="FFFFFF"/>
                </a:solidFill>
              </a:rPr>
              <a:t>workshop</a:t>
            </a:r>
          </a:p>
          <a:p>
            <a:pPr marL="0" indent="0">
              <a:buNone/>
            </a:pPr>
            <a:r>
              <a:rPr lang="de-DE" dirty="0" smtClean="0">
                <a:solidFill>
                  <a:srgbClr val="FFFFFF"/>
                </a:solidFill>
              </a:rPr>
              <a:t># </a:t>
            </a:r>
            <a:r>
              <a:rPr lang="de-DE" dirty="0" err="1">
                <a:solidFill>
                  <a:srgbClr val="FFFFFF"/>
                </a:solidFill>
              </a:rPr>
              <a:t>node</a:t>
            </a:r>
            <a:r>
              <a:rPr lang="de-DE" dirty="0">
                <a:solidFill>
                  <a:srgbClr val="FFFFFF"/>
                </a:solidFill>
              </a:rPr>
              <a:t> installieren über http://</a:t>
            </a:r>
            <a:r>
              <a:rPr lang="de-DE" dirty="0" err="1">
                <a:solidFill>
                  <a:srgbClr val="FFFFFF"/>
                </a:solidFill>
              </a:rPr>
              <a:t>nodejs.org</a:t>
            </a:r>
            <a:r>
              <a:rPr lang="de-DE" dirty="0">
                <a:solidFill>
                  <a:srgbClr val="FFFFFF"/>
                </a:solidFill>
              </a:rPr>
              <a:t>/</a:t>
            </a:r>
            <a:r>
              <a:rPr lang="de-DE" dirty="0" err="1">
                <a:solidFill>
                  <a:srgbClr val="FFFFFF"/>
                </a:solidFill>
              </a:rPr>
              <a:t>download</a:t>
            </a:r>
            <a:r>
              <a:rPr lang="de-DE" dirty="0">
                <a:solidFill>
                  <a:srgbClr val="FFFFFF"/>
                </a:solidFill>
              </a:rPr>
              <a:t>/</a:t>
            </a:r>
          </a:p>
          <a:p>
            <a:pPr marL="0" indent="0">
              <a:buNone/>
            </a:pPr>
            <a:r>
              <a:rPr lang="de-DE" dirty="0" smtClean="0">
                <a:solidFill>
                  <a:srgbClr val="FFFFFF"/>
                </a:solidFill>
              </a:rPr>
              <a:t>$ </a:t>
            </a:r>
            <a:r>
              <a:rPr lang="de-DE" dirty="0" err="1" smtClean="0">
                <a:solidFill>
                  <a:srgbClr val="FFFFFF"/>
                </a:solidFill>
              </a:rPr>
              <a:t>npm</a:t>
            </a:r>
            <a:r>
              <a:rPr lang="de-DE" dirty="0" smtClean="0">
                <a:solidFill>
                  <a:srgbClr val="FFFFFF"/>
                </a:solidFill>
              </a:rPr>
              <a:t> </a:t>
            </a:r>
            <a:r>
              <a:rPr lang="de-DE" dirty="0" err="1" smtClean="0">
                <a:solidFill>
                  <a:srgbClr val="FFFFFF"/>
                </a:solidFill>
              </a:rPr>
              <a:t>install</a:t>
            </a:r>
            <a:r>
              <a:rPr lang="de-DE" dirty="0" smtClean="0">
                <a:solidFill>
                  <a:srgbClr val="FFFFFF"/>
                </a:solidFill>
              </a:rPr>
              <a:t> -</a:t>
            </a:r>
            <a:r>
              <a:rPr lang="de-DE" dirty="0" err="1" smtClean="0">
                <a:solidFill>
                  <a:srgbClr val="FFFFFF"/>
                </a:solidFill>
              </a:rPr>
              <a:t>g</a:t>
            </a:r>
            <a:r>
              <a:rPr lang="de-DE" dirty="0" smtClean="0">
                <a:solidFill>
                  <a:srgbClr val="FFFFFF"/>
                </a:solidFill>
              </a:rPr>
              <a:t> </a:t>
            </a:r>
            <a:r>
              <a:rPr lang="de-DE" dirty="0" err="1" smtClean="0">
                <a:solidFill>
                  <a:srgbClr val="FFFFFF"/>
                </a:solidFill>
              </a:rPr>
              <a:t>yo</a:t>
            </a:r>
            <a:r>
              <a:rPr lang="de-DE" dirty="0" smtClean="0">
                <a:solidFill>
                  <a:srgbClr val="FFFFFF"/>
                </a:solidFill>
              </a:rPr>
              <a:t> </a:t>
            </a:r>
            <a:r>
              <a:rPr lang="de-DE" dirty="0" err="1" smtClean="0">
                <a:solidFill>
                  <a:srgbClr val="FFFFFF"/>
                </a:solidFill>
              </a:rPr>
              <a:t>bower</a:t>
            </a:r>
            <a:r>
              <a:rPr lang="de-DE" dirty="0" smtClean="0">
                <a:solidFill>
                  <a:srgbClr val="FFFFFF"/>
                </a:solidFill>
              </a:rPr>
              <a:t> </a:t>
            </a:r>
            <a:r>
              <a:rPr lang="de-DE" dirty="0" err="1" smtClean="0">
                <a:solidFill>
                  <a:srgbClr val="FFFFFF"/>
                </a:solidFill>
              </a:rPr>
              <a:t>grunt</a:t>
            </a:r>
            <a:r>
              <a:rPr lang="de-DE" dirty="0" smtClean="0">
                <a:solidFill>
                  <a:srgbClr val="FFFFFF"/>
                </a:solidFill>
              </a:rPr>
              <a:t>-cli </a:t>
            </a:r>
            <a:r>
              <a:rPr lang="de-DE" dirty="0" err="1" smtClean="0">
                <a:solidFill>
                  <a:srgbClr val="FFFFFF"/>
                </a:solidFill>
              </a:rPr>
              <a:t>karma</a:t>
            </a:r>
            <a:r>
              <a:rPr lang="de-DE" dirty="0" smtClean="0">
                <a:solidFill>
                  <a:srgbClr val="FFFFFF"/>
                </a:solidFill>
              </a:rPr>
              <a:t>-cli generator-</a:t>
            </a:r>
            <a:r>
              <a:rPr lang="de-DE" dirty="0" err="1" smtClean="0">
                <a:solidFill>
                  <a:srgbClr val="FFFFFF"/>
                </a:solidFill>
              </a:rPr>
              <a:t>webapp</a:t>
            </a:r>
            <a:endParaRPr lang="de-DE" dirty="0" smtClean="0">
              <a:solidFill>
                <a:srgbClr val="FFFFFF"/>
              </a:solidFill>
            </a:endParaRPr>
          </a:p>
          <a:p>
            <a:pPr marL="0" indent="0">
              <a:buNone/>
            </a:pPr>
            <a:r>
              <a:rPr lang="de-DE" dirty="0" smtClean="0">
                <a:solidFill>
                  <a:srgbClr val="FFFFFF"/>
                </a:solidFill>
              </a:rPr>
              <a:t>$ </a:t>
            </a:r>
            <a:r>
              <a:rPr lang="de-DE" dirty="0" err="1" smtClean="0">
                <a:solidFill>
                  <a:srgbClr val="FFFFFF"/>
                </a:solidFill>
              </a:rPr>
              <a:t>yo</a:t>
            </a:r>
            <a:r>
              <a:rPr lang="de-DE" dirty="0" smtClean="0">
                <a:solidFill>
                  <a:srgbClr val="FFFFFF"/>
                </a:solidFill>
              </a:rPr>
              <a:t> </a:t>
            </a:r>
            <a:r>
              <a:rPr lang="de-DE" dirty="0" err="1" smtClean="0">
                <a:solidFill>
                  <a:srgbClr val="FFFFFF"/>
                </a:solidFill>
              </a:rPr>
              <a:t>webapp</a:t>
            </a:r>
            <a:endParaRPr lang="de-DE" dirty="0" smtClean="0">
              <a:solidFill>
                <a:srgbClr val="FFFFFF"/>
              </a:solidFill>
            </a:endParaRPr>
          </a:p>
          <a:p>
            <a:pPr marL="0" indent="0">
              <a:buNone/>
            </a:pPr>
            <a:r>
              <a:rPr lang="de-DE" dirty="0" smtClean="0">
                <a:solidFill>
                  <a:srgbClr val="FFFFFF"/>
                </a:solidFill>
              </a:rPr>
              <a:t># Was passiert hier? Welche Datei steuert das?</a:t>
            </a:r>
          </a:p>
          <a:p>
            <a:pPr marL="0" indent="0">
              <a:buNone/>
            </a:pPr>
            <a:r>
              <a:rPr lang="de-DE" dirty="0" smtClean="0">
                <a:solidFill>
                  <a:srgbClr val="FFFFFF"/>
                </a:solidFill>
              </a:rPr>
              <a:t>$ </a:t>
            </a:r>
            <a:r>
              <a:rPr lang="de-DE" dirty="0" err="1">
                <a:solidFill>
                  <a:srgbClr val="FFFFFF"/>
                </a:solidFill>
              </a:rPr>
              <a:t>npm</a:t>
            </a:r>
            <a:r>
              <a:rPr lang="de-DE" dirty="0">
                <a:solidFill>
                  <a:srgbClr val="FFFFFF"/>
                </a:solidFill>
              </a:rPr>
              <a:t> </a:t>
            </a:r>
            <a:r>
              <a:rPr lang="de-DE" dirty="0" err="1">
                <a:solidFill>
                  <a:srgbClr val="FFFFFF"/>
                </a:solidFill>
              </a:rPr>
              <a:t>install</a:t>
            </a:r>
            <a:r>
              <a:rPr lang="de-DE" dirty="0">
                <a:solidFill>
                  <a:srgbClr val="FFFFFF"/>
                </a:solidFill>
              </a:rPr>
              <a:t> </a:t>
            </a:r>
            <a:endParaRPr lang="de-DE" dirty="0" smtClean="0">
              <a:solidFill>
                <a:srgbClr val="FFFFFF"/>
              </a:solidFill>
            </a:endParaRPr>
          </a:p>
          <a:p>
            <a:pPr marL="0" indent="0">
              <a:buNone/>
            </a:pPr>
            <a:r>
              <a:rPr lang="de-DE" dirty="0" smtClean="0">
                <a:solidFill>
                  <a:srgbClr val="FFFFFF"/>
                </a:solidFill>
              </a:rPr>
              <a:t># Was passiert hier? Welche Datei steuert das?</a:t>
            </a:r>
          </a:p>
          <a:p>
            <a:pPr marL="0" indent="0">
              <a:buNone/>
            </a:pPr>
            <a:r>
              <a:rPr lang="de-DE" dirty="0" smtClean="0">
                <a:solidFill>
                  <a:srgbClr val="FFFFFF"/>
                </a:solidFill>
              </a:rPr>
              <a:t>$ </a:t>
            </a:r>
            <a:r>
              <a:rPr lang="de-DE" dirty="0" err="1" smtClean="0">
                <a:solidFill>
                  <a:srgbClr val="FFFFFF"/>
                </a:solidFill>
              </a:rPr>
              <a:t>bower</a:t>
            </a:r>
            <a:r>
              <a:rPr lang="de-DE" dirty="0" smtClean="0">
                <a:solidFill>
                  <a:srgbClr val="FFFFFF"/>
                </a:solidFill>
              </a:rPr>
              <a:t> </a:t>
            </a:r>
            <a:r>
              <a:rPr lang="de-DE" dirty="0" err="1" smtClean="0">
                <a:solidFill>
                  <a:srgbClr val="FFFFFF"/>
                </a:solidFill>
              </a:rPr>
              <a:t>install</a:t>
            </a:r>
            <a:endParaRPr lang="de-DE" dirty="0" smtClean="0">
              <a:solidFill>
                <a:srgbClr val="FFFFFF"/>
              </a:solidFill>
            </a:endParaRPr>
          </a:p>
          <a:p>
            <a:pPr marL="0" indent="0">
              <a:buNone/>
            </a:pPr>
            <a:r>
              <a:rPr lang="de-DE" dirty="0" smtClean="0">
                <a:solidFill>
                  <a:srgbClr val="FFFFFF"/>
                </a:solidFill>
              </a:rPr>
              <a:t># Führe den Build aus und starte den Server</a:t>
            </a:r>
          </a:p>
          <a:p>
            <a:pPr marL="0" indent="0">
              <a:buNone/>
            </a:pPr>
            <a:r>
              <a:rPr lang="de-DE" dirty="0" err="1" smtClean="0">
                <a:solidFill>
                  <a:srgbClr val="FFFFFF"/>
                </a:solidFill>
              </a:rPr>
              <a:t>grunt</a:t>
            </a:r>
            <a:r>
              <a:rPr lang="de-DE" dirty="0" smtClean="0">
                <a:solidFill>
                  <a:srgbClr val="FFFFFF"/>
                </a:solidFill>
              </a:rPr>
              <a:t> </a:t>
            </a:r>
            <a:r>
              <a:rPr lang="de-DE" dirty="0" err="1">
                <a:solidFill>
                  <a:srgbClr val="FFFFFF"/>
                </a:solidFill>
              </a:rPr>
              <a:t>build</a:t>
            </a:r>
            <a:r>
              <a:rPr lang="de-DE" dirty="0">
                <a:solidFill>
                  <a:srgbClr val="FFFFFF"/>
                </a:solidFill>
              </a:rPr>
              <a:t> </a:t>
            </a:r>
            <a:r>
              <a:rPr lang="de-DE" dirty="0" err="1" smtClean="0">
                <a:solidFill>
                  <a:srgbClr val="FFFFFF"/>
                </a:solidFill>
              </a:rPr>
              <a:t>serve</a:t>
            </a:r>
            <a:endParaRPr lang="de-DE" dirty="0" smtClean="0">
              <a:solidFill>
                <a:srgbClr val="FFFFFF"/>
              </a:solidFill>
            </a:endParaRPr>
          </a:p>
          <a:p>
            <a:pPr marL="0" indent="0">
              <a:buNone/>
            </a:pPr>
            <a:endParaRPr lang="de-DE" dirty="0">
              <a:solidFill>
                <a:srgbClr val="FFFFFF"/>
              </a:solidFill>
            </a:endParaRPr>
          </a:p>
          <a:p>
            <a:pPr marL="0" indent="0">
              <a:buNone/>
            </a:pPr>
            <a:endParaRPr lang="de-DE" dirty="0">
              <a:solidFill>
                <a:srgbClr val="FFFFFF"/>
              </a:solidFill>
            </a:endParaRPr>
          </a:p>
        </p:txBody>
      </p:sp>
      <p:sp>
        <p:nvSpPr>
          <p:cNvPr id="3" name="Titel 2"/>
          <p:cNvSpPr>
            <a:spLocks noGrp="1"/>
          </p:cNvSpPr>
          <p:nvPr>
            <p:ph type="title"/>
          </p:nvPr>
        </p:nvSpPr>
        <p:spPr/>
        <p:txBody>
          <a:bodyPr/>
          <a:lstStyle/>
          <a:p>
            <a:r>
              <a:rPr lang="de-DE" dirty="0" smtClean="0">
                <a:solidFill>
                  <a:srgbClr val="FFFFFF"/>
                </a:solidFill>
              </a:rPr>
              <a:t>Übung #1 -  Project Setup</a:t>
            </a:r>
            <a:endParaRPr lang="de-DE" dirty="0">
              <a:solidFill>
                <a:srgbClr val="FFFFFF"/>
              </a:solidFill>
            </a:endParaRPr>
          </a:p>
        </p:txBody>
      </p:sp>
    </p:spTree>
    <p:extLst>
      <p:ext uri="{BB962C8B-B14F-4D97-AF65-F5344CB8AC3E}">
        <p14:creationId xmlns:p14="http://schemas.microsoft.com/office/powerpoint/2010/main" val="58006213"/>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solidFill>
                  <a:schemeClr val="bg1"/>
                </a:solidFill>
              </a:rPr>
              <a:t>JS Core</a:t>
            </a:r>
            <a:endParaRPr lang="de-DE" dirty="0">
              <a:solidFill>
                <a:schemeClr val="bg1"/>
              </a:solidFill>
            </a:endParaRPr>
          </a:p>
        </p:txBody>
      </p:sp>
      <p:pic>
        <p:nvPicPr>
          <p:cNvPr id="3" name="Bild 2" descr="2012-04-26 22.26.11.jpg"/>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8520" y="-52833"/>
            <a:ext cx="9252520" cy="6910833"/>
          </a:xfrm>
          <a:prstGeom prst="rect">
            <a:avLst/>
          </a:prstGeom>
        </p:spPr>
      </p:pic>
      <p:sp>
        <p:nvSpPr>
          <p:cNvPr id="7" name="Titel 3"/>
          <p:cNvSpPr txBox="1">
            <a:spLocks/>
          </p:cNvSpPr>
          <p:nvPr/>
        </p:nvSpPr>
        <p:spPr>
          <a:xfrm>
            <a:off x="683568" y="-27384"/>
            <a:ext cx="8572560" cy="562539"/>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b="1" kern="1200">
                <a:solidFill>
                  <a:schemeClr val="accent2"/>
                </a:solidFill>
                <a:latin typeface="Verdana" pitchFamily="34" charset="0"/>
                <a:ea typeface="Verdana" pitchFamily="34" charset="0"/>
                <a:cs typeface="Verdana" pitchFamily="34" charset="0"/>
              </a:defRPr>
            </a:lvl1pPr>
          </a:lstStyle>
          <a:p>
            <a:r>
              <a:rPr lang="de-DE" dirty="0" smtClean="0">
                <a:solidFill>
                  <a:schemeClr val="bg1"/>
                </a:solidFill>
              </a:rPr>
              <a:t>3. Wartbarer Code </a:t>
            </a:r>
            <a:endParaRPr lang="de-DE" dirty="0">
              <a:solidFill>
                <a:schemeClr val="bg1"/>
              </a:solidFill>
            </a:endParaRPr>
          </a:p>
        </p:txBody>
      </p:sp>
    </p:spTree>
    <p:extLst>
      <p:ext uri="{BB962C8B-B14F-4D97-AF65-F5344CB8AC3E}">
        <p14:creationId xmlns:p14="http://schemas.microsoft.com/office/powerpoint/2010/main" val="3653164650"/>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JS </a:t>
            </a:r>
            <a:r>
              <a:rPr lang="de-DE" dirty="0" err="1" smtClean="0"/>
              <a:t>Building</a:t>
            </a:r>
            <a:r>
              <a:rPr lang="de-DE" dirty="0" smtClean="0"/>
              <a:t> </a:t>
            </a:r>
            <a:r>
              <a:rPr lang="de-DE" dirty="0" err="1" smtClean="0"/>
              <a:t>Steps</a:t>
            </a:r>
            <a:endParaRPr lang="de-DE" dirty="0"/>
          </a:p>
        </p:txBody>
      </p:sp>
      <p:sp>
        <p:nvSpPr>
          <p:cNvPr id="6" name="Abgerundetes Rechteck 5"/>
          <p:cNvSpPr/>
          <p:nvPr/>
        </p:nvSpPr>
        <p:spPr bwMode="auto">
          <a:xfrm>
            <a:off x="1708448"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Linting</a:t>
            </a:r>
            <a:endParaRPr kumimoji="0" lang="de-DE" sz="1400" b="0" i="0" u="none" strike="noStrike" normalizeH="0" baseline="0" dirty="0">
              <a:ln w="18415" cmpd="sng">
                <a:noFill/>
                <a:prstDash val="solid"/>
              </a:ln>
              <a:solidFill>
                <a:schemeClr val="bg1"/>
              </a:solidFill>
              <a:latin typeface="+mj-lt"/>
            </a:endParaRPr>
          </a:p>
        </p:txBody>
      </p:sp>
    </p:spTree>
    <p:extLst>
      <p:ext uri="{BB962C8B-B14F-4D97-AF65-F5344CB8AC3E}">
        <p14:creationId xmlns:p14="http://schemas.microsoft.com/office/powerpoint/2010/main" val="6958042"/>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JSLint</a:t>
            </a:r>
            <a:endParaRPr lang="de-DE" dirty="0"/>
          </a:p>
        </p:txBody>
      </p:sp>
      <p:sp>
        <p:nvSpPr>
          <p:cNvPr id="5" name="Inhaltsplatzhalter 2"/>
          <p:cNvSpPr txBox="1">
            <a:spLocks/>
          </p:cNvSpPr>
          <p:nvPr/>
        </p:nvSpPr>
        <p:spPr>
          <a:xfrm>
            <a:off x="2916610" y="2996952"/>
            <a:ext cx="6048672" cy="2984266"/>
          </a:xfrm>
          <a:prstGeom prst="rect">
            <a:avLst/>
          </a:prstGeom>
        </p:spPr>
        <p:txBody>
          <a:bodyPr/>
          <a:lstStyle/>
          <a:p>
            <a:r>
              <a:rPr lang="de-DE" sz="2000" b="0" dirty="0" err="1" smtClean="0"/>
              <a:t>JSLint</a:t>
            </a:r>
            <a:r>
              <a:rPr lang="de-DE" sz="2000" b="0" dirty="0" smtClean="0"/>
              <a:t> </a:t>
            </a:r>
            <a:r>
              <a:rPr lang="de-DE" sz="2000" b="0" dirty="0"/>
              <a:t>- </a:t>
            </a:r>
            <a:r>
              <a:rPr lang="de-DE" sz="2000" b="0" dirty="0" smtClean="0"/>
              <a:t>... Will hurt </a:t>
            </a:r>
            <a:r>
              <a:rPr lang="de-DE" sz="2000" b="0" dirty="0" err="1" smtClean="0"/>
              <a:t>your</a:t>
            </a:r>
            <a:r>
              <a:rPr lang="de-DE" sz="2000" b="0" dirty="0" smtClean="0"/>
              <a:t> </a:t>
            </a:r>
            <a:r>
              <a:rPr lang="de-DE" sz="2000" b="0" dirty="0" err="1" smtClean="0"/>
              <a:t>feelings</a:t>
            </a:r>
            <a:r>
              <a:rPr lang="de-DE" sz="2000" b="0" dirty="0"/>
              <a:t>. </a:t>
            </a:r>
            <a:r>
              <a:rPr lang="de-DE" sz="2000" b="0" dirty="0" err="1" smtClean="0"/>
              <a:t>It</a:t>
            </a:r>
            <a:r>
              <a:rPr lang="de-DE" sz="2000" b="0" dirty="0" smtClean="0"/>
              <a:t> </a:t>
            </a:r>
            <a:r>
              <a:rPr lang="de-DE" sz="2000" b="0" dirty="0" err="1" smtClean="0"/>
              <a:t>takes</a:t>
            </a:r>
            <a:r>
              <a:rPr lang="de-DE" sz="2000" b="0" dirty="0" smtClean="0"/>
              <a:t> </a:t>
            </a:r>
            <a:r>
              <a:rPr lang="de-DE" sz="2000" b="0" dirty="0"/>
              <a:t>a JavaScript </a:t>
            </a:r>
            <a:r>
              <a:rPr lang="de-DE" sz="2000" b="0" dirty="0" err="1"/>
              <a:t>source</a:t>
            </a:r>
            <a:r>
              <a:rPr lang="de-DE" sz="2000" b="0" dirty="0"/>
              <a:t> </a:t>
            </a:r>
            <a:r>
              <a:rPr lang="de-DE" sz="2000" b="0" dirty="0" err="1"/>
              <a:t>and</a:t>
            </a:r>
            <a:r>
              <a:rPr lang="de-DE" sz="2000" b="0" dirty="0"/>
              <a:t> </a:t>
            </a:r>
            <a:r>
              <a:rPr lang="de-DE" sz="2000" b="0" dirty="0" err="1"/>
              <a:t>scans</a:t>
            </a:r>
            <a:r>
              <a:rPr lang="de-DE" sz="2000" b="0" dirty="0"/>
              <a:t> it. </a:t>
            </a:r>
            <a:r>
              <a:rPr lang="de-DE" sz="2000" b="0" dirty="0" err="1"/>
              <a:t>If</a:t>
            </a:r>
            <a:r>
              <a:rPr lang="de-DE" sz="2000" b="0" dirty="0"/>
              <a:t> </a:t>
            </a:r>
            <a:r>
              <a:rPr lang="de-DE" sz="2000" b="0" dirty="0" err="1"/>
              <a:t>it</a:t>
            </a:r>
            <a:r>
              <a:rPr lang="de-DE" sz="2000" b="0" dirty="0"/>
              <a:t> </a:t>
            </a:r>
            <a:r>
              <a:rPr lang="de-DE" sz="2000" b="0" dirty="0" err="1"/>
              <a:t>finds</a:t>
            </a:r>
            <a:r>
              <a:rPr lang="de-DE" sz="2000" b="0" dirty="0"/>
              <a:t> a </a:t>
            </a:r>
            <a:r>
              <a:rPr lang="de-DE" sz="2000" b="0" dirty="0" err="1"/>
              <a:t>problem</a:t>
            </a:r>
            <a:r>
              <a:rPr lang="de-DE" sz="2000" b="0" dirty="0"/>
              <a:t>, </a:t>
            </a:r>
            <a:r>
              <a:rPr lang="de-DE" sz="2000" b="0" dirty="0" err="1"/>
              <a:t>it</a:t>
            </a:r>
            <a:r>
              <a:rPr lang="de-DE" sz="2000" b="0" dirty="0"/>
              <a:t> </a:t>
            </a:r>
            <a:r>
              <a:rPr lang="de-DE" sz="2000" b="0" dirty="0" err="1"/>
              <a:t>returns</a:t>
            </a:r>
            <a:r>
              <a:rPr lang="de-DE" sz="2000" b="0" dirty="0"/>
              <a:t> a </a:t>
            </a:r>
            <a:r>
              <a:rPr lang="de-DE" sz="2000" b="0" dirty="0" err="1"/>
              <a:t>message</a:t>
            </a:r>
            <a:r>
              <a:rPr lang="de-DE" sz="2000" b="0" dirty="0"/>
              <a:t> </a:t>
            </a:r>
            <a:r>
              <a:rPr lang="de-DE" sz="2000" b="0" dirty="0" err="1"/>
              <a:t>describing</a:t>
            </a:r>
            <a:r>
              <a:rPr lang="de-DE" sz="2000" b="0" dirty="0"/>
              <a:t> </a:t>
            </a:r>
            <a:r>
              <a:rPr lang="de-DE" sz="2000" b="0" dirty="0" err="1"/>
              <a:t>the</a:t>
            </a:r>
            <a:r>
              <a:rPr lang="de-DE" sz="2000" b="0" dirty="0"/>
              <a:t> </a:t>
            </a:r>
            <a:r>
              <a:rPr lang="de-DE" sz="2000" b="0" dirty="0" err="1"/>
              <a:t>problem</a:t>
            </a:r>
            <a:r>
              <a:rPr lang="de-DE" sz="2000" b="0" dirty="0"/>
              <a:t> </a:t>
            </a:r>
            <a:r>
              <a:rPr lang="de-DE" sz="2000" b="0" dirty="0" err="1"/>
              <a:t>and</a:t>
            </a:r>
            <a:r>
              <a:rPr lang="de-DE" sz="2000" b="0" dirty="0"/>
              <a:t> an </a:t>
            </a:r>
            <a:r>
              <a:rPr lang="de-DE" sz="2000" b="0" dirty="0" err="1"/>
              <a:t>approximate</a:t>
            </a:r>
            <a:r>
              <a:rPr lang="de-DE" sz="2000" b="0" dirty="0"/>
              <a:t> </a:t>
            </a:r>
            <a:r>
              <a:rPr lang="de-DE" sz="2000" b="0" dirty="0" err="1"/>
              <a:t>location</a:t>
            </a:r>
            <a:r>
              <a:rPr lang="de-DE" sz="2000" b="0" dirty="0"/>
              <a:t> </a:t>
            </a:r>
            <a:r>
              <a:rPr lang="de-DE" sz="2000" b="0" dirty="0" err="1"/>
              <a:t>within</a:t>
            </a:r>
            <a:r>
              <a:rPr lang="de-DE" sz="2000" b="0" dirty="0"/>
              <a:t> </a:t>
            </a:r>
            <a:r>
              <a:rPr lang="de-DE" sz="2000" b="0" dirty="0" err="1"/>
              <a:t>the</a:t>
            </a:r>
            <a:r>
              <a:rPr lang="de-DE" sz="2000" b="0" dirty="0"/>
              <a:t> </a:t>
            </a:r>
            <a:r>
              <a:rPr lang="de-DE" sz="2000" b="0" dirty="0" err="1"/>
              <a:t>source</a:t>
            </a:r>
            <a:r>
              <a:rPr lang="de-DE" sz="2000" b="0" dirty="0"/>
              <a:t>. The </a:t>
            </a:r>
            <a:r>
              <a:rPr lang="de-DE" sz="2000" b="0" dirty="0" err="1"/>
              <a:t>problem</a:t>
            </a:r>
            <a:r>
              <a:rPr lang="de-DE" sz="2000" b="0" dirty="0"/>
              <a:t> </a:t>
            </a:r>
            <a:r>
              <a:rPr lang="de-DE" sz="2000" b="0" dirty="0" err="1"/>
              <a:t>is</a:t>
            </a:r>
            <a:r>
              <a:rPr lang="de-DE" sz="2000" b="0" dirty="0"/>
              <a:t> not </a:t>
            </a:r>
            <a:r>
              <a:rPr lang="de-DE" sz="2000" b="0" dirty="0" err="1"/>
              <a:t>necessarily</a:t>
            </a:r>
            <a:r>
              <a:rPr lang="de-DE" sz="2000" b="0" dirty="0"/>
              <a:t> a </a:t>
            </a:r>
            <a:r>
              <a:rPr lang="de-DE" sz="2000" b="0" dirty="0" err="1"/>
              <a:t>syntax</a:t>
            </a:r>
            <a:r>
              <a:rPr lang="de-DE" sz="2000" b="0" dirty="0"/>
              <a:t> </a:t>
            </a:r>
            <a:r>
              <a:rPr lang="de-DE" sz="2000" b="0" dirty="0" err="1"/>
              <a:t>error</a:t>
            </a:r>
            <a:r>
              <a:rPr lang="de-DE" sz="2000" b="0" dirty="0"/>
              <a:t>, </a:t>
            </a:r>
            <a:r>
              <a:rPr lang="de-DE" sz="2000" b="0" dirty="0" err="1"/>
              <a:t>although</a:t>
            </a:r>
            <a:r>
              <a:rPr lang="de-DE" sz="2000" b="0" dirty="0"/>
              <a:t> </a:t>
            </a:r>
            <a:r>
              <a:rPr lang="de-DE" sz="2000" b="0" dirty="0" err="1"/>
              <a:t>it</a:t>
            </a:r>
            <a:r>
              <a:rPr lang="de-DE" sz="2000" b="0" dirty="0"/>
              <a:t> </a:t>
            </a:r>
            <a:r>
              <a:rPr lang="de-DE" sz="2000" b="0" dirty="0" err="1"/>
              <a:t>often</a:t>
            </a:r>
            <a:r>
              <a:rPr lang="de-DE" sz="2000" b="0" dirty="0"/>
              <a:t> </a:t>
            </a:r>
            <a:r>
              <a:rPr lang="de-DE" sz="2000" b="0" dirty="0" err="1"/>
              <a:t>is</a:t>
            </a:r>
            <a:r>
              <a:rPr lang="de-DE" sz="2000" b="0" dirty="0"/>
              <a:t>.</a:t>
            </a:r>
            <a:endParaRPr lang="de-DE" sz="2000" b="0" dirty="0" smtClean="0"/>
          </a:p>
          <a:p>
            <a:endParaRPr lang="de-DE" sz="2000" b="0" dirty="0" smtClean="0"/>
          </a:p>
          <a:p>
            <a:r>
              <a:rPr lang="de-DE" sz="2000" b="0" dirty="0" smtClean="0"/>
              <a:t>-- </a:t>
            </a:r>
            <a:r>
              <a:rPr lang="de-DE" sz="2000" b="0" dirty="0"/>
              <a:t>http</a:t>
            </a:r>
            <a:r>
              <a:rPr lang="de-DE" sz="2000" b="0" dirty="0" smtClean="0"/>
              <a:t>:/</a:t>
            </a:r>
            <a:r>
              <a:rPr lang="de-DE" sz="2000" b="0" dirty="0" err="1" smtClean="0"/>
              <a:t>www.jslint.com</a:t>
            </a:r>
            <a:r>
              <a:rPr lang="de-DE" sz="2000" b="0" dirty="0" smtClean="0"/>
              <a:t>/lint.html</a:t>
            </a:r>
          </a:p>
          <a:p>
            <a:endParaRPr lang="de-DE" sz="2000" b="0" dirty="0" smtClean="0"/>
          </a:p>
          <a:p>
            <a:endParaRPr lang="de-DE" sz="2000" dirty="0" smtClean="0"/>
          </a:p>
          <a:p>
            <a:endParaRPr lang="de-DE" sz="2000" dirty="0" smtClean="0"/>
          </a:p>
          <a:p>
            <a:endParaRPr lang="de-DE" sz="2000" dirty="0" smtClean="0"/>
          </a:p>
          <a:p>
            <a:endParaRPr lang="de-DE" sz="2000" dirty="0" smtClean="0"/>
          </a:p>
        </p:txBody>
      </p:sp>
      <p:pic>
        <p:nvPicPr>
          <p:cNvPr id="6" name="Picture 2" descr="C:\Users\ochso\Desktop\build-process\assets\jslint.gif"/>
          <p:cNvPicPr>
            <a:picLocks noChangeAspect="1" noChangeArrowheads="1"/>
          </p:cNvPicPr>
          <p:nvPr/>
        </p:nvPicPr>
        <p:blipFill>
          <a:blip r:embed="rId3"/>
          <a:srcRect/>
          <a:stretch>
            <a:fillRect/>
          </a:stretch>
        </p:blipFill>
        <p:spPr bwMode="auto">
          <a:xfrm>
            <a:off x="2998788" y="2218048"/>
            <a:ext cx="1954783" cy="612465"/>
          </a:xfrm>
          <a:prstGeom prst="rect">
            <a:avLst/>
          </a:prstGeom>
          <a:noFill/>
        </p:spPr>
      </p:pic>
    </p:spTree>
    <p:extLst>
      <p:ext uri="{BB962C8B-B14F-4D97-AF65-F5344CB8AC3E}">
        <p14:creationId xmlns:p14="http://schemas.microsoft.com/office/powerpoint/2010/main" val="291231755"/>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JSHint</a:t>
            </a:r>
            <a:endParaRPr lang="de-DE" dirty="0"/>
          </a:p>
        </p:txBody>
      </p:sp>
      <p:sp>
        <p:nvSpPr>
          <p:cNvPr id="5" name="Inhaltsplatzhalter 2"/>
          <p:cNvSpPr txBox="1">
            <a:spLocks/>
          </p:cNvSpPr>
          <p:nvPr/>
        </p:nvSpPr>
        <p:spPr>
          <a:xfrm>
            <a:off x="2916610" y="2996952"/>
            <a:ext cx="6048672" cy="2984266"/>
          </a:xfrm>
          <a:prstGeom prst="rect">
            <a:avLst/>
          </a:prstGeom>
        </p:spPr>
        <p:txBody>
          <a:bodyPr/>
          <a:lstStyle/>
          <a:p>
            <a:r>
              <a:rPr lang="de-DE" sz="2000" dirty="0" err="1"/>
              <a:t>JSHint</a:t>
            </a:r>
            <a:r>
              <a:rPr lang="de-DE" sz="2000" dirty="0"/>
              <a:t> </a:t>
            </a:r>
            <a:r>
              <a:rPr lang="de-DE" sz="2000" dirty="0" err="1"/>
              <a:t>is</a:t>
            </a:r>
            <a:r>
              <a:rPr lang="de-DE" sz="2000" dirty="0"/>
              <a:t> a </a:t>
            </a:r>
            <a:r>
              <a:rPr lang="de-DE" sz="2000" dirty="0" err="1"/>
              <a:t>community-driven</a:t>
            </a:r>
            <a:r>
              <a:rPr lang="de-DE" sz="2000" dirty="0"/>
              <a:t> </a:t>
            </a:r>
            <a:r>
              <a:rPr lang="de-DE" sz="2000" dirty="0" err="1"/>
              <a:t>tool</a:t>
            </a:r>
            <a:r>
              <a:rPr lang="de-DE" sz="2000" dirty="0"/>
              <a:t> </a:t>
            </a:r>
            <a:r>
              <a:rPr lang="de-DE" sz="2000" dirty="0" err="1"/>
              <a:t>to</a:t>
            </a:r>
            <a:r>
              <a:rPr lang="de-DE" sz="2000" dirty="0"/>
              <a:t> </a:t>
            </a:r>
            <a:r>
              <a:rPr lang="de-DE" sz="2000" dirty="0" err="1"/>
              <a:t>detect</a:t>
            </a:r>
            <a:r>
              <a:rPr lang="de-DE" sz="2000" dirty="0"/>
              <a:t> </a:t>
            </a:r>
            <a:r>
              <a:rPr lang="de-DE" sz="2000" dirty="0" err="1"/>
              <a:t>errors</a:t>
            </a:r>
            <a:r>
              <a:rPr lang="de-DE" sz="2000" dirty="0"/>
              <a:t> </a:t>
            </a:r>
            <a:r>
              <a:rPr lang="de-DE" sz="2000" dirty="0" err="1"/>
              <a:t>and</a:t>
            </a:r>
            <a:r>
              <a:rPr lang="de-DE" sz="2000" dirty="0"/>
              <a:t> potential </a:t>
            </a:r>
            <a:r>
              <a:rPr lang="de-DE" sz="2000" dirty="0" err="1"/>
              <a:t>problems</a:t>
            </a:r>
            <a:r>
              <a:rPr lang="de-DE" sz="2000" dirty="0"/>
              <a:t> in JavaScript </a:t>
            </a:r>
            <a:r>
              <a:rPr lang="de-DE" sz="2000" dirty="0" err="1"/>
              <a:t>code</a:t>
            </a:r>
            <a:r>
              <a:rPr lang="de-DE" sz="2000" dirty="0"/>
              <a:t> </a:t>
            </a:r>
            <a:r>
              <a:rPr lang="de-DE" sz="2000" dirty="0" err="1"/>
              <a:t>and</a:t>
            </a:r>
            <a:r>
              <a:rPr lang="de-DE" sz="2000" dirty="0"/>
              <a:t> </a:t>
            </a:r>
            <a:r>
              <a:rPr lang="de-DE" sz="2000" dirty="0" err="1"/>
              <a:t>to</a:t>
            </a:r>
            <a:r>
              <a:rPr lang="de-DE" sz="2000" dirty="0"/>
              <a:t> </a:t>
            </a:r>
            <a:r>
              <a:rPr lang="de-DE" sz="2000" dirty="0" err="1"/>
              <a:t>enforce</a:t>
            </a:r>
            <a:r>
              <a:rPr lang="de-DE" sz="2000" dirty="0"/>
              <a:t> </a:t>
            </a:r>
            <a:r>
              <a:rPr lang="de-DE" sz="2000" dirty="0" err="1"/>
              <a:t>your</a:t>
            </a:r>
            <a:r>
              <a:rPr lang="de-DE" sz="2000" dirty="0"/>
              <a:t> </a:t>
            </a:r>
            <a:r>
              <a:rPr lang="de-DE" sz="2000" dirty="0" err="1"/>
              <a:t>team's</a:t>
            </a:r>
            <a:r>
              <a:rPr lang="de-DE" sz="2000" dirty="0"/>
              <a:t> </a:t>
            </a:r>
            <a:r>
              <a:rPr lang="de-DE" sz="2000" dirty="0" err="1"/>
              <a:t>coding</a:t>
            </a:r>
            <a:r>
              <a:rPr lang="de-DE" sz="2000" dirty="0"/>
              <a:t> </a:t>
            </a:r>
            <a:r>
              <a:rPr lang="de-DE" sz="2000" dirty="0" err="1"/>
              <a:t>conventions</a:t>
            </a:r>
            <a:r>
              <a:rPr lang="de-DE" sz="2000" dirty="0" smtClean="0"/>
              <a:t>.</a:t>
            </a:r>
          </a:p>
          <a:p>
            <a:endParaRPr lang="de-DE" sz="2000" b="0" dirty="0" smtClean="0"/>
          </a:p>
          <a:p>
            <a:r>
              <a:rPr lang="de-DE" sz="2000" b="0" dirty="0" smtClean="0"/>
              <a:t>-- </a:t>
            </a:r>
            <a:r>
              <a:rPr lang="de-DE" sz="2000" dirty="0"/>
              <a:t>http://www.jshint.com/</a:t>
            </a:r>
            <a:endParaRPr lang="de-DE" sz="2000" b="0" dirty="0" smtClean="0"/>
          </a:p>
          <a:p>
            <a:endParaRPr lang="de-DE" sz="2000" b="0" dirty="0" smtClean="0"/>
          </a:p>
          <a:p>
            <a:endParaRPr lang="de-DE" sz="2000" dirty="0" smtClean="0"/>
          </a:p>
          <a:p>
            <a:endParaRPr lang="de-DE" sz="2000" dirty="0" smtClean="0"/>
          </a:p>
          <a:p>
            <a:endParaRPr lang="de-DE" sz="2000" dirty="0" smtClean="0"/>
          </a:p>
          <a:p>
            <a:endParaRPr lang="de-DE" sz="2000" dirty="0" smtClean="0"/>
          </a:p>
        </p:txBody>
      </p:sp>
      <p:pic>
        <p:nvPicPr>
          <p:cNvPr id="4" name="Bild 3"/>
          <p:cNvPicPr>
            <a:picLocks noChangeAspect="1"/>
          </p:cNvPicPr>
          <p:nvPr/>
        </p:nvPicPr>
        <p:blipFill>
          <a:blip r:embed="rId2"/>
          <a:stretch>
            <a:fillRect/>
          </a:stretch>
        </p:blipFill>
        <p:spPr>
          <a:xfrm>
            <a:off x="2999932" y="1245149"/>
            <a:ext cx="2952329" cy="1594827"/>
          </a:xfrm>
          <a:prstGeom prst="rect">
            <a:avLst/>
          </a:prstGeom>
        </p:spPr>
      </p:pic>
    </p:spTree>
    <p:extLst>
      <p:ext uri="{BB962C8B-B14F-4D97-AF65-F5344CB8AC3E}">
        <p14:creationId xmlns:p14="http://schemas.microsoft.com/office/powerpoint/2010/main" val="3469455809"/>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a:solidFill>
                  <a:srgbClr val="FFFFFF"/>
                </a:solidFill>
              </a:rPr>
              <a:t>Führe den Task </a:t>
            </a:r>
            <a:r>
              <a:rPr lang="de-DE" dirty="0" err="1">
                <a:solidFill>
                  <a:srgbClr val="FFFFFF"/>
                </a:solidFill>
                <a:latin typeface="Consolas"/>
                <a:cs typeface="Consolas"/>
              </a:rPr>
              <a:t>grunt</a:t>
            </a:r>
            <a:r>
              <a:rPr lang="de-DE" dirty="0">
                <a:solidFill>
                  <a:srgbClr val="FFFFFF"/>
                </a:solidFill>
                <a:latin typeface="Consolas"/>
                <a:cs typeface="Consolas"/>
              </a:rPr>
              <a:t> </a:t>
            </a:r>
            <a:r>
              <a:rPr lang="de-DE" dirty="0" err="1">
                <a:solidFill>
                  <a:srgbClr val="FFFFFF"/>
                </a:solidFill>
                <a:latin typeface="Consolas"/>
                <a:cs typeface="Consolas"/>
              </a:rPr>
              <a:t>jshint</a:t>
            </a:r>
            <a:r>
              <a:rPr lang="de-DE" dirty="0">
                <a:solidFill>
                  <a:srgbClr val="FFFFFF"/>
                </a:solidFill>
                <a:latin typeface="Consolas"/>
                <a:cs typeface="Consolas"/>
              </a:rPr>
              <a:t> </a:t>
            </a:r>
            <a:r>
              <a:rPr lang="de-DE" dirty="0">
                <a:solidFill>
                  <a:srgbClr val="FFFFFF"/>
                </a:solidFill>
              </a:rPr>
              <a:t>aus und </a:t>
            </a:r>
            <a:r>
              <a:rPr lang="de-DE" dirty="0" smtClean="0">
                <a:solidFill>
                  <a:srgbClr val="FFFFFF"/>
                </a:solidFill>
              </a:rPr>
              <a:t>versuche, </a:t>
            </a:r>
            <a:r>
              <a:rPr lang="de-DE" dirty="0">
                <a:solidFill>
                  <a:srgbClr val="FFFFFF"/>
                </a:solidFill>
              </a:rPr>
              <a:t>ihn fehlschlagen zu </a:t>
            </a:r>
            <a:r>
              <a:rPr lang="de-DE" dirty="0" smtClean="0">
                <a:solidFill>
                  <a:srgbClr val="FFFFFF"/>
                </a:solidFill>
              </a:rPr>
              <a:t>lassen.</a:t>
            </a:r>
            <a:endParaRPr lang="de-DE" dirty="0">
              <a:solidFill>
                <a:srgbClr val="FFFFFF"/>
              </a:solidFill>
            </a:endParaRPr>
          </a:p>
          <a:p>
            <a:pPr marL="0" indent="0">
              <a:buNone/>
            </a:pPr>
            <a:r>
              <a:rPr lang="de-DE" dirty="0">
                <a:solidFill>
                  <a:srgbClr val="FFFFFF"/>
                </a:solidFill>
              </a:rPr>
              <a:t>Untersuche </a:t>
            </a:r>
            <a:r>
              <a:rPr lang="de-DE" dirty="0" err="1">
                <a:solidFill>
                  <a:srgbClr val="FFFFFF"/>
                </a:solidFill>
                <a:latin typeface="Consolas"/>
                <a:cs typeface="Consolas"/>
              </a:rPr>
              <a:t>Gruntfile.js</a:t>
            </a:r>
            <a:r>
              <a:rPr lang="de-DE" dirty="0">
                <a:solidFill>
                  <a:srgbClr val="FFFFFF"/>
                </a:solidFill>
                <a:latin typeface="Consolas"/>
                <a:cs typeface="Consolas"/>
              </a:rPr>
              <a:t> </a:t>
            </a:r>
            <a:r>
              <a:rPr lang="de-DE" dirty="0">
                <a:solidFill>
                  <a:srgbClr val="FFFFFF"/>
                </a:solidFill>
              </a:rPr>
              <a:t>und identifiziere den entsprechenden Task für </a:t>
            </a:r>
            <a:r>
              <a:rPr lang="de-DE" dirty="0" err="1" smtClean="0">
                <a:solidFill>
                  <a:srgbClr val="FFFFFF"/>
                </a:solidFill>
              </a:rPr>
              <a:t>jshint</a:t>
            </a:r>
            <a:r>
              <a:rPr lang="de-DE" dirty="0" smtClean="0">
                <a:solidFill>
                  <a:srgbClr val="FFFFFF"/>
                </a:solidFill>
              </a:rPr>
              <a:t>. Welche </a:t>
            </a:r>
            <a:r>
              <a:rPr lang="de-DE" dirty="0">
                <a:solidFill>
                  <a:srgbClr val="FFFFFF"/>
                </a:solidFill>
              </a:rPr>
              <a:t>Konfigurationsdatei wird </a:t>
            </a:r>
            <a:r>
              <a:rPr lang="de-DE" dirty="0" smtClean="0">
                <a:solidFill>
                  <a:srgbClr val="FFFFFF"/>
                </a:solidFill>
              </a:rPr>
              <a:t>wo verwendet?</a:t>
            </a:r>
            <a:endParaRPr lang="de-DE" dirty="0">
              <a:solidFill>
                <a:srgbClr val="FFFFFF"/>
              </a:solidFill>
            </a:endParaRPr>
          </a:p>
          <a:p>
            <a:pPr marL="0" indent="0">
              <a:buNone/>
            </a:pPr>
            <a:r>
              <a:rPr lang="de-DE" dirty="0">
                <a:solidFill>
                  <a:srgbClr val="FFFFFF"/>
                </a:solidFill>
              </a:rPr>
              <a:t>Verändere die Konfigurationsdatei so, dass </a:t>
            </a:r>
            <a:r>
              <a:rPr lang="de-DE" dirty="0" err="1">
                <a:solidFill>
                  <a:srgbClr val="FFFFFF"/>
                </a:solidFill>
                <a:latin typeface="Consolas"/>
                <a:cs typeface="Consolas"/>
              </a:rPr>
              <a:t>grunt</a:t>
            </a:r>
            <a:r>
              <a:rPr lang="de-DE" dirty="0">
                <a:solidFill>
                  <a:srgbClr val="FFFFFF"/>
                </a:solidFill>
                <a:latin typeface="Consolas"/>
                <a:cs typeface="Consolas"/>
              </a:rPr>
              <a:t> </a:t>
            </a:r>
            <a:r>
              <a:rPr lang="de-DE" dirty="0" err="1">
                <a:solidFill>
                  <a:srgbClr val="FFFFFF"/>
                </a:solidFill>
                <a:latin typeface="Consolas"/>
                <a:cs typeface="Consolas"/>
              </a:rPr>
              <a:t>jshint</a:t>
            </a:r>
            <a:r>
              <a:rPr lang="de-DE" dirty="0">
                <a:solidFill>
                  <a:srgbClr val="FFFFFF"/>
                </a:solidFill>
                <a:latin typeface="Consolas"/>
                <a:cs typeface="Consolas"/>
              </a:rPr>
              <a:t> </a:t>
            </a:r>
            <a:r>
              <a:rPr lang="de-DE" dirty="0">
                <a:solidFill>
                  <a:srgbClr val="FFFFFF"/>
                </a:solidFill>
              </a:rPr>
              <a:t>nicht mehr </a:t>
            </a:r>
            <a:r>
              <a:rPr lang="de-DE" dirty="0" smtClean="0">
                <a:solidFill>
                  <a:srgbClr val="FFFFFF"/>
                </a:solidFill>
              </a:rPr>
              <a:t>fehlschlägt.</a:t>
            </a:r>
            <a:endParaRPr lang="de-DE" dirty="0">
              <a:solidFill>
                <a:srgbClr val="FFFFFF"/>
              </a:solidFill>
            </a:endParaRPr>
          </a:p>
        </p:txBody>
      </p:sp>
      <p:sp>
        <p:nvSpPr>
          <p:cNvPr id="3" name="Titel 2"/>
          <p:cNvSpPr>
            <a:spLocks noGrp="1"/>
          </p:cNvSpPr>
          <p:nvPr>
            <p:ph type="title"/>
          </p:nvPr>
        </p:nvSpPr>
        <p:spPr/>
        <p:txBody>
          <a:bodyPr/>
          <a:lstStyle/>
          <a:p>
            <a:r>
              <a:rPr lang="de-DE" dirty="0" smtClean="0">
                <a:solidFill>
                  <a:srgbClr val="FFFFFF"/>
                </a:solidFill>
              </a:rPr>
              <a:t>Übung #2 -  </a:t>
            </a:r>
            <a:r>
              <a:rPr lang="de-DE" dirty="0" err="1" smtClean="0">
                <a:solidFill>
                  <a:srgbClr val="FFFFFF"/>
                </a:solidFill>
              </a:rPr>
              <a:t>JSHint</a:t>
            </a:r>
            <a:endParaRPr lang="de-DE" dirty="0">
              <a:solidFill>
                <a:srgbClr val="FFFFFF"/>
              </a:solidFill>
            </a:endParaRPr>
          </a:p>
        </p:txBody>
      </p:sp>
    </p:spTree>
    <p:extLst>
      <p:ext uri="{BB962C8B-B14F-4D97-AF65-F5344CB8AC3E}">
        <p14:creationId xmlns:p14="http://schemas.microsoft.com/office/powerpoint/2010/main" val="485812365"/>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Testing</a:t>
            </a:r>
            <a:endParaRPr lang="de-DE" dirty="0"/>
          </a:p>
        </p:txBody>
      </p:sp>
      <p:sp>
        <p:nvSpPr>
          <p:cNvPr id="3" name="Textplatzhalter 2"/>
          <p:cNvSpPr>
            <a:spLocks noGrp="1"/>
          </p:cNvSpPr>
          <p:nvPr>
            <p:ph type="body" sz="quarter" idx="11"/>
          </p:nvPr>
        </p:nvSpPr>
        <p:spPr/>
        <p:txBody>
          <a:bodyPr/>
          <a:lstStyle/>
          <a:p>
            <a:r>
              <a:rPr lang="de-DE" dirty="0" smtClean="0"/>
              <a:t>TDD / BDD würde den Rahmen des Workshops sprengen</a:t>
            </a:r>
          </a:p>
          <a:p>
            <a:r>
              <a:rPr lang="de-DE" dirty="0" smtClean="0"/>
              <a:t>Trotzdem: Kein Build-Script ohne automatisierte </a:t>
            </a:r>
            <a:r>
              <a:rPr lang="de-DE" dirty="0" smtClean="0"/>
              <a:t>Tests </a:t>
            </a:r>
            <a:r>
              <a:rPr lang="de-DE" dirty="0" smtClean="0"/>
              <a:t>;-)</a:t>
            </a:r>
          </a:p>
          <a:p>
            <a:endParaRPr lang="de-DE" dirty="0"/>
          </a:p>
        </p:txBody>
      </p:sp>
    </p:spTree>
    <p:extLst>
      <p:ext uri="{BB962C8B-B14F-4D97-AF65-F5344CB8AC3E}">
        <p14:creationId xmlns:p14="http://schemas.microsoft.com/office/powerpoint/2010/main" val="34051909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JS </a:t>
            </a:r>
            <a:r>
              <a:rPr lang="de-DE" dirty="0" err="1" smtClean="0"/>
              <a:t>Building</a:t>
            </a:r>
            <a:r>
              <a:rPr lang="de-DE" dirty="0" smtClean="0"/>
              <a:t> </a:t>
            </a:r>
            <a:r>
              <a:rPr lang="de-DE" dirty="0" err="1" smtClean="0"/>
              <a:t>Steps</a:t>
            </a:r>
            <a:endParaRPr lang="de-DE" dirty="0"/>
          </a:p>
        </p:txBody>
      </p:sp>
      <p:sp>
        <p:nvSpPr>
          <p:cNvPr id="6" name="Abgerundetes Rechteck 5"/>
          <p:cNvSpPr/>
          <p:nvPr/>
        </p:nvSpPr>
        <p:spPr bwMode="auto">
          <a:xfrm>
            <a:off x="1708448"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Linting</a:t>
            </a:r>
            <a:endParaRPr kumimoji="0" lang="de-DE" sz="1400" b="0" i="0" u="none" strike="noStrike" normalizeH="0" baseline="0" dirty="0">
              <a:ln w="18415" cmpd="sng">
                <a:noFill/>
                <a:prstDash val="solid"/>
              </a:ln>
              <a:solidFill>
                <a:schemeClr val="bg1"/>
              </a:solidFill>
              <a:latin typeface="+mj-lt"/>
            </a:endParaRPr>
          </a:p>
        </p:txBody>
      </p:sp>
      <p:sp>
        <p:nvSpPr>
          <p:cNvPr id="7" name="Pfeil nach rechts 6"/>
          <p:cNvSpPr/>
          <p:nvPr/>
        </p:nvSpPr>
        <p:spPr bwMode="auto">
          <a:xfrm>
            <a:off x="2676172" y="2924944"/>
            <a:ext cx="978408" cy="48463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400" b="1" i="0" u="none" strike="noStrike" cap="none" normalizeH="0" baseline="0">
              <a:ln>
                <a:noFill/>
              </a:ln>
              <a:solidFill>
                <a:schemeClr val="tx1"/>
              </a:solidFill>
              <a:effectLst/>
              <a:latin typeface="+mj-lt"/>
            </a:endParaRPr>
          </a:p>
        </p:txBody>
      </p:sp>
      <p:sp>
        <p:nvSpPr>
          <p:cNvPr id="8" name="Abgerundetes Rechteck 7"/>
          <p:cNvSpPr/>
          <p:nvPr/>
        </p:nvSpPr>
        <p:spPr bwMode="auto">
          <a:xfrm>
            <a:off x="3707904"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Testing</a:t>
            </a:r>
            <a:endParaRPr kumimoji="0" lang="de-DE" sz="1400" b="0" i="0" u="none" strike="noStrike" normalizeH="0" baseline="0" dirty="0">
              <a:ln w="18415" cmpd="sng">
                <a:noFill/>
                <a:prstDash val="solid"/>
              </a:ln>
              <a:solidFill>
                <a:schemeClr val="bg1"/>
              </a:solidFill>
              <a:latin typeface="+mj-lt"/>
            </a:endParaRPr>
          </a:p>
        </p:txBody>
      </p:sp>
    </p:spTree>
    <p:extLst>
      <p:ext uri="{BB962C8B-B14F-4D97-AF65-F5344CB8AC3E}">
        <p14:creationId xmlns:p14="http://schemas.microsoft.com/office/powerpoint/2010/main" val="3370310293"/>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smtClean="0">
                <a:solidFill>
                  <a:srgbClr val="FFFFFF"/>
                </a:solidFill>
              </a:rPr>
              <a:t>Führe die Tests aus</a:t>
            </a:r>
          </a:p>
          <a:p>
            <a:pPr marL="0" indent="0">
              <a:buNone/>
            </a:pPr>
            <a:r>
              <a:rPr lang="de-DE" dirty="0" smtClean="0">
                <a:solidFill>
                  <a:srgbClr val="FFFFFF"/>
                </a:solidFill>
                <a:latin typeface="Consolas"/>
                <a:cs typeface="Consolas"/>
              </a:rPr>
              <a:t>$ </a:t>
            </a:r>
            <a:r>
              <a:rPr lang="de-DE" dirty="0" err="1" smtClean="0">
                <a:solidFill>
                  <a:srgbClr val="FFFFFF"/>
                </a:solidFill>
                <a:latin typeface="Consolas"/>
                <a:cs typeface="Consolas"/>
              </a:rPr>
              <a:t>grunt</a:t>
            </a:r>
            <a:r>
              <a:rPr lang="de-DE" dirty="0" smtClean="0">
                <a:solidFill>
                  <a:srgbClr val="FFFFFF"/>
                </a:solidFill>
                <a:latin typeface="Consolas"/>
                <a:cs typeface="Consolas"/>
              </a:rPr>
              <a:t> </a:t>
            </a:r>
            <a:r>
              <a:rPr lang="de-DE" dirty="0" err="1">
                <a:solidFill>
                  <a:srgbClr val="FFFFFF"/>
                </a:solidFill>
                <a:latin typeface="Consolas"/>
                <a:cs typeface="Consolas"/>
              </a:rPr>
              <a:t>build</a:t>
            </a:r>
            <a:r>
              <a:rPr lang="de-DE" dirty="0">
                <a:solidFill>
                  <a:srgbClr val="FFFFFF"/>
                </a:solidFill>
                <a:latin typeface="Consolas"/>
                <a:cs typeface="Consolas"/>
              </a:rPr>
              <a:t> </a:t>
            </a:r>
            <a:r>
              <a:rPr lang="de-DE" dirty="0" err="1" smtClean="0">
                <a:solidFill>
                  <a:srgbClr val="FFFFFF"/>
                </a:solidFill>
                <a:latin typeface="Consolas"/>
                <a:cs typeface="Consolas"/>
              </a:rPr>
              <a:t>test</a:t>
            </a:r>
            <a:endParaRPr lang="de-DE" dirty="0" smtClean="0">
              <a:solidFill>
                <a:srgbClr val="FFFFFF"/>
              </a:solidFill>
              <a:latin typeface="Consolas"/>
              <a:cs typeface="Consolas"/>
            </a:endParaRPr>
          </a:p>
          <a:p>
            <a:pPr marL="0" indent="0">
              <a:buNone/>
            </a:pPr>
            <a:r>
              <a:rPr lang="de-DE" dirty="0" smtClean="0">
                <a:solidFill>
                  <a:srgbClr val="FFFFFF"/>
                </a:solidFill>
              </a:rPr>
              <a:t>Finde </a:t>
            </a:r>
            <a:r>
              <a:rPr lang="de-DE" dirty="0">
                <a:solidFill>
                  <a:srgbClr val="FFFFFF"/>
                </a:solidFill>
              </a:rPr>
              <a:t>die </a:t>
            </a:r>
            <a:r>
              <a:rPr lang="de-DE" dirty="0" smtClean="0">
                <a:solidFill>
                  <a:srgbClr val="FFFFFF"/>
                </a:solidFill>
              </a:rPr>
              <a:t>passenden Tests.</a:t>
            </a:r>
            <a:endParaRPr lang="de-DE" dirty="0">
              <a:solidFill>
                <a:srgbClr val="FFFFFF"/>
              </a:solidFill>
            </a:endParaRPr>
          </a:p>
          <a:p>
            <a:pPr marL="0" indent="0">
              <a:buNone/>
            </a:pPr>
            <a:r>
              <a:rPr lang="de-DE" dirty="0" smtClean="0">
                <a:solidFill>
                  <a:srgbClr val="FFFFFF"/>
                </a:solidFill>
              </a:rPr>
              <a:t>Füge </a:t>
            </a:r>
            <a:r>
              <a:rPr lang="de-DE" dirty="0">
                <a:solidFill>
                  <a:srgbClr val="FFFFFF"/>
                </a:solidFill>
              </a:rPr>
              <a:t>einen Test hinzu, der </a:t>
            </a:r>
            <a:r>
              <a:rPr lang="de-DE" dirty="0" smtClean="0">
                <a:solidFill>
                  <a:srgbClr val="FFFFFF"/>
                </a:solidFill>
              </a:rPr>
              <a:t>fehlschlagen sollte, </a:t>
            </a:r>
            <a:r>
              <a:rPr lang="de-DE" dirty="0">
                <a:solidFill>
                  <a:srgbClr val="FFFFFF"/>
                </a:solidFill>
              </a:rPr>
              <a:t>z.B. </a:t>
            </a:r>
          </a:p>
          <a:p>
            <a:pPr marL="0" indent="0">
              <a:buNone/>
            </a:pPr>
            <a:r>
              <a:rPr lang="de-DE" dirty="0" smtClean="0">
                <a:solidFill>
                  <a:srgbClr val="FFFFFF"/>
                </a:solidFill>
                <a:latin typeface="Consolas"/>
                <a:cs typeface="Consolas"/>
              </a:rPr>
              <a:t>$ </a:t>
            </a:r>
            <a:r>
              <a:rPr lang="de-DE" dirty="0" err="1" smtClean="0">
                <a:solidFill>
                  <a:srgbClr val="FFFFFF"/>
                </a:solidFill>
                <a:latin typeface="Consolas"/>
                <a:cs typeface="Consolas"/>
              </a:rPr>
              <a:t>assert</a:t>
            </a:r>
            <a:r>
              <a:rPr lang="de-DE" dirty="0">
                <a:solidFill>
                  <a:srgbClr val="FFFFFF"/>
                </a:solidFill>
                <a:latin typeface="Consolas"/>
                <a:cs typeface="Consolas"/>
              </a:rPr>
              <a:t>(false, "</a:t>
            </a:r>
            <a:r>
              <a:rPr lang="de-DE" dirty="0" err="1">
                <a:solidFill>
                  <a:srgbClr val="FFFFFF"/>
                </a:solidFill>
                <a:latin typeface="Consolas"/>
                <a:cs typeface="Consolas"/>
              </a:rPr>
              <a:t>this</a:t>
            </a:r>
            <a:r>
              <a:rPr lang="de-DE" dirty="0">
                <a:solidFill>
                  <a:srgbClr val="FFFFFF"/>
                </a:solidFill>
                <a:latin typeface="Consolas"/>
                <a:cs typeface="Consolas"/>
              </a:rPr>
              <a:t> </a:t>
            </a:r>
            <a:r>
              <a:rPr lang="de-DE" dirty="0" err="1">
                <a:solidFill>
                  <a:srgbClr val="FFFFFF"/>
                </a:solidFill>
                <a:latin typeface="Consolas"/>
                <a:cs typeface="Consolas"/>
              </a:rPr>
              <a:t>test</a:t>
            </a:r>
            <a:r>
              <a:rPr lang="de-DE" dirty="0">
                <a:solidFill>
                  <a:srgbClr val="FFFFFF"/>
                </a:solidFill>
                <a:latin typeface="Consolas"/>
                <a:cs typeface="Consolas"/>
              </a:rPr>
              <a:t> </a:t>
            </a:r>
            <a:r>
              <a:rPr lang="de-DE" dirty="0" err="1">
                <a:solidFill>
                  <a:srgbClr val="FFFFFF"/>
                </a:solidFill>
                <a:latin typeface="Consolas"/>
                <a:cs typeface="Consolas"/>
              </a:rPr>
              <a:t>should</a:t>
            </a:r>
            <a:r>
              <a:rPr lang="de-DE" dirty="0">
                <a:solidFill>
                  <a:srgbClr val="FFFFFF"/>
                </a:solidFill>
                <a:latin typeface="Consolas"/>
                <a:cs typeface="Consolas"/>
              </a:rPr>
              <a:t> </a:t>
            </a:r>
            <a:r>
              <a:rPr lang="de-DE" dirty="0" err="1">
                <a:solidFill>
                  <a:srgbClr val="FFFFFF"/>
                </a:solidFill>
                <a:latin typeface="Consolas"/>
                <a:cs typeface="Consolas"/>
              </a:rPr>
              <a:t>fail</a:t>
            </a:r>
            <a:r>
              <a:rPr lang="de-DE" dirty="0">
                <a:solidFill>
                  <a:srgbClr val="FFFFFF"/>
                </a:solidFill>
                <a:latin typeface="Consolas"/>
                <a:cs typeface="Consolas"/>
              </a:rPr>
              <a:t>")</a:t>
            </a:r>
          </a:p>
          <a:p>
            <a:pPr marL="0" indent="0">
              <a:buNone/>
            </a:pPr>
            <a:r>
              <a:rPr lang="de-DE" dirty="0" smtClean="0">
                <a:solidFill>
                  <a:srgbClr val="FFFFFF"/>
                </a:solidFill>
              </a:rPr>
              <a:t>Führe den Build aus.</a:t>
            </a:r>
          </a:p>
          <a:p>
            <a:pPr marL="0" indent="0">
              <a:buNone/>
            </a:pPr>
            <a:r>
              <a:rPr lang="de-DE" dirty="0" smtClean="0">
                <a:solidFill>
                  <a:srgbClr val="FFFFFF"/>
                </a:solidFill>
              </a:rPr>
              <a:t>Repariere den Test und führe den Build erneut aus.</a:t>
            </a:r>
          </a:p>
          <a:p>
            <a:pPr marL="0" indent="0">
              <a:buNone/>
            </a:pPr>
            <a:r>
              <a:rPr lang="de-DE" dirty="0" smtClean="0">
                <a:solidFill>
                  <a:srgbClr val="FFFFFF"/>
                </a:solidFill>
              </a:rPr>
              <a:t>Bonus: Erzeuge eine </a:t>
            </a:r>
            <a:r>
              <a:rPr lang="de-DE" dirty="0" err="1" smtClean="0">
                <a:solidFill>
                  <a:srgbClr val="FFFFFF"/>
                </a:solidFill>
                <a:latin typeface="Consolas"/>
                <a:cs typeface="Consolas"/>
              </a:rPr>
              <a:t>karma.conf.js</a:t>
            </a:r>
            <a:r>
              <a:rPr lang="de-DE" dirty="0" smtClean="0">
                <a:solidFill>
                  <a:srgbClr val="FFFFFF"/>
                </a:solidFill>
              </a:rPr>
              <a:t>, damit die Tests in </a:t>
            </a:r>
            <a:r>
              <a:rPr lang="de-DE" dirty="0" err="1" smtClean="0">
                <a:solidFill>
                  <a:srgbClr val="FFFFFF"/>
                </a:solidFill>
              </a:rPr>
              <a:t>Webstrom</a:t>
            </a:r>
            <a:r>
              <a:rPr lang="de-DE" dirty="0" smtClean="0">
                <a:solidFill>
                  <a:srgbClr val="FFFFFF"/>
                </a:solidFill>
              </a:rPr>
              <a:t> über den Karma-Runner ausgeführt werden </a:t>
            </a:r>
            <a:r>
              <a:rPr lang="de-DE" dirty="0">
                <a:solidFill>
                  <a:srgbClr val="FFFFFF"/>
                </a:solidFill>
              </a:rPr>
              <a:t>können. Installiere </a:t>
            </a:r>
            <a:r>
              <a:rPr lang="de-DE" dirty="0" smtClean="0">
                <a:solidFill>
                  <a:srgbClr val="FFFFFF"/>
                </a:solidFill>
              </a:rPr>
              <a:t>dazu </a:t>
            </a:r>
            <a:r>
              <a:rPr lang="de-DE" dirty="0" err="1" smtClean="0">
                <a:solidFill>
                  <a:srgbClr val="FFFFFF"/>
                </a:solidFill>
                <a:latin typeface="Consolas"/>
                <a:cs typeface="Consolas"/>
              </a:rPr>
              <a:t>karma</a:t>
            </a:r>
            <a:r>
              <a:rPr lang="de-DE" dirty="0" smtClean="0">
                <a:solidFill>
                  <a:srgbClr val="FFFFFF"/>
                </a:solidFill>
                <a:latin typeface="Consolas"/>
                <a:cs typeface="Consolas"/>
              </a:rPr>
              <a:t>, </a:t>
            </a:r>
            <a:r>
              <a:rPr lang="de-DE" dirty="0" err="1">
                <a:solidFill>
                  <a:srgbClr val="FFFFFF"/>
                </a:solidFill>
                <a:latin typeface="Consolas"/>
                <a:cs typeface="Consolas"/>
              </a:rPr>
              <a:t>karma</a:t>
            </a:r>
            <a:r>
              <a:rPr lang="de-DE" dirty="0">
                <a:solidFill>
                  <a:srgbClr val="FFFFFF"/>
                </a:solidFill>
                <a:latin typeface="Consolas"/>
                <a:cs typeface="Consolas"/>
              </a:rPr>
              <a:t>-</a:t>
            </a:r>
            <a:r>
              <a:rPr lang="de-DE" dirty="0" smtClean="0">
                <a:solidFill>
                  <a:srgbClr val="FFFFFF"/>
                </a:solidFill>
                <a:latin typeface="Consolas"/>
                <a:cs typeface="Consolas"/>
              </a:rPr>
              <a:t>mocha, </a:t>
            </a:r>
            <a:r>
              <a:rPr lang="de-DE" dirty="0" err="1">
                <a:solidFill>
                  <a:srgbClr val="FFFFFF"/>
                </a:solidFill>
                <a:latin typeface="Consolas"/>
                <a:cs typeface="Consolas"/>
              </a:rPr>
              <a:t>karma-</a:t>
            </a:r>
            <a:r>
              <a:rPr lang="de-DE" dirty="0" err="1" smtClean="0">
                <a:solidFill>
                  <a:srgbClr val="FFFFFF"/>
                </a:solidFill>
                <a:latin typeface="Consolas"/>
                <a:cs typeface="Consolas"/>
              </a:rPr>
              <a:t>chai</a:t>
            </a:r>
            <a:r>
              <a:rPr lang="de-DE" dirty="0" smtClean="0">
                <a:solidFill>
                  <a:srgbClr val="FFFFFF"/>
                </a:solidFill>
                <a:latin typeface="Consolas"/>
                <a:cs typeface="Consolas"/>
              </a:rPr>
              <a:t>, </a:t>
            </a:r>
            <a:r>
              <a:rPr lang="de-DE" dirty="0" err="1" smtClean="0">
                <a:solidFill>
                  <a:srgbClr val="FFFFFF"/>
                </a:solidFill>
                <a:latin typeface="Consolas"/>
                <a:cs typeface="Consolas"/>
              </a:rPr>
              <a:t>phantomjs</a:t>
            </a:r>
            <a:r>
              <a:rPr lang="de-DE" dirty="0" smtClean="0">
                <a:solidFill>
                  <a:srgbClr val="FFFFFF"/>
                </a:solidFill>
                <a:latin typeface="Consolas"/>
                <a:cs typeface="Consolas"/>
              </a:rPr>
              <a:t>, </a:t>
            </a:r>
            <a:r>
              <a:rPr lang="de-DE" dirty="0" err="1">
                <a:solidFill>
                  <a:srgbClr val="FFFFFF"/>
                </a:solidFill>
                <a:latin typeface="Consolas"/>
                <a:cs typeface="Consolas"/>
              </a:rPr>
              <a:t>karma-phantomjs-</a:t>
            </a:r>
            <a:r>
              <a:rPr lang="de-DE" dirty="0" err="1" smtClean="0">
                <a:solidFill>
                  <a:srgbClr val="FFFFFF"/>
                </a:solidFill>
                <a:latin typeface="Consolas"/>
                <a:cs typeface="Consolas"/>
              </a:rPr>
              <a:t>launcher</a:t>
            </a:r>
            <a:r>
              <a:rPr lang="de-DE" dirty="0" smtClean="0">
                <a:solidFill>
                  <a:srgbClr val="FFFFFF"/>
                </a:solidFill>
                <a:latin typeface="Consolas"/>
                <a:cs typeface="Consolas"/>
              </a:rPr>
              <a:t> </a:t>
            </a:r>
            <a:r>
              <a:rPr lang="de-DE" dirty="0" smtClean="0">
                <a:solidFill>
                  <a:srgbClr val="FFFFFF"/>
                </a:solidFill>
              </a:rPr>
              <a:t>über </a:t>
            </a:r>
            <a:r>
              <a:rPr lang="de-DE" dirty="0" err="1" smtClean="0">
                <a:solidFill>
                  <a:srgbClr val="FFFFFF"/>
                </a:solidFill>
                <a:latin typeface="Consolas"/>
                <a:cs typeface="Consolas"/>
              </a:rPr>
              <a:t>npm</a:t>
            </a:r>
            <a:endParaRPr lang="de-DE" dirty="0">
              <a:solidFill>
                <a:srgbClr val="FFFFFF"/>
              </a:solidFill>
              <a:latin typeface="Consolas"/>
              <a:cs typeface="Consolas"/>
            </a:endParaRPr>
          </a:p>
          <a:p>
            <a:pPr marL="0" indent="0">
              <a:buNone/>
            </a:pPr>
            <a:endParaRPr lang="de-DE" dirty="0">
              <a:solidFill>
                <a:srgbClr val="FFFFFF"/>
              </a:solidFill>
            </a:endParaRPr>
          </a:p>
        </p:txBody>
      </p:sp>
      <p:sp>
        <p:nvSpPr>
          <p:cNvPr id="3" name="Titel 2"/>
          <p:cNvSpPr>
            <a:spLocks noGrp="1"/>
          </p:cNvSpPr>
          <p:nvPr>
            <p:ph type="title"/>
          </p:nvPr>
        </p:nvSpPr>
        <p:spPr/>
        <p:txBody>
          <a:bodyPr/>
          <a:lstStyle/>
          <a:p>
            <a:r>
              <a:rPr lang="de-DE" dirty="0" smtClean="0">
                <a:solidFill>
                  <a:srgbClr val="FFFFFF"/>
                </a:solidFill>
              </a:rPr>
              <a:t>Übung #3 -  Tests</a:t>
            </a:r>
            <a:endParaRPr lang="de-DE" dirty="0">
              <a:solidFill>
                <a:srgbClr val="FFFFFF"/>
              </a:solidFill>
            </a:endParaRPr>
          </a:p>
        </p:txBody>
      </p:sp>
    </p:spTree>
    <p:extLst>
      <p:ext uri="{BB962C8B-B14F-4D97-AF65-F5344CB8AC3E}">
        <p14:creationId xmlns:p14="http://schemas.microsoft.com/office/powerpoint/2010/main" val="186547677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4055140178_5f357c6663_b.jpg"/>
          <p:cNvPicPr>
            <a:picLocks noChangeAspect="1"/>
          </p:cNvPicPr>
          <p:nvPr/>
        </p:nvPicPr>
        <p:blipFill>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296145" y="-27384"/>
            <a:ext cx="11120873" cy="6885384"/>
          </a:xfrm>
          <a:prstGeom prst="rect">
            <a:avLst/>
          </a:prstGeom>
        </p:spPr>
      </p:pic>
      <p:sp>
        <p:nvSpPr>
          <p:cNvPr id="2" name="Inhaltsplatzhalter 1"/>
          <p:cNvSpPr>
            <a:spLocks noGrp="1"/>
          </p:cNvSpPr>
          <p:nvPr>
            <p:ph idx="1"/>
          </p:nvPr>
        </p:nvSpPr>
        <p:spPr/>
        <p:txBody>
          <a:bodyPr>
            <a:normAutofit fontScale="92500" lnSpcReduction="20000"/>
          </a:bodyPr>
          <a:lstStyle/>
          <a:p>
            <a:pPr marL="0" indent="0">
              <a:buNone/>
            </a:pPr>
            <a:r>
              <a:rPr lang="de-DE" dirty="0" err="1" smtClean="0">
                <a:solidFill>
                  <a:srgbClr val="FFFFFF"/>
                </a:solidFill>
              </a:rPr>
              <a:t>Copy</a:t>
            </a:r>
            <a:r>
              <a:rPr lang="de-DE" dirty="0">
                <a:solidFill>
                  <a:srgbClr val="FFFFFF"/>
                </a:solidFill>
              </a:rPr>
              <a:t>/</a:t>
            </a:r>
            <a:r>
              <a:rPr lang="de-DE" dirty="0" err="1">
                <a:solidFill>
                  <a:srgbClr val="FFFFFF"/>
                </a:solidFill>
              </a:rPr>
              <a:t>paste</a:t>
            </a:r>
            <a:r>
              <a:rPr lang="de-DE" dirty="0">
                <a:solidFill>
                  <a:srgbClr val="FFFFFF"/>
                </a:solidFill>
              </a:rPr>
              <a:t> </a:t>
            </a:r>
            <a:r>
              <a:rPr lang="de-DE" dirty="0" err="1">
                <a:solidFill>
                  <a:srgbClr val="FFFFFF"/>
                </a:solidFill>
              </a:rPr>
              <a:t>snippets</a:t>
            </a:r>
            <a:r>
              <a:rPr lang="de-DE" dirty="0">
                <a:solidFill>
                  <a:srgbClr val="FFFFFF"/>
                </a:solidFill>
              </a:rPr>
              <a:t> </a:t>
            </a:r>
            <a:r>
              <a:rPr lang="de-DE" dirty="0" err="1">
                <a:solidFill>
                  <a:srgbClr val="FFFFFF"/>
                </a:solidFill>
              </a:rPr>
              <a:t>of</a:t>
            </a:r>
            <a:r>
              <a:rPr lang="de-DE" dirty="0">
                <a:solidFill>
                  <a:srgbClr val="FFFFFF"/>
                </a:solidFill>
              </a:rPr>
              <a:t> </a:t>
            </a:r>
            <a:r>
              <a:rPr lang="de-DE" dirty="0" err="1">
                <a:solidFill>
                  <a:srgbClr val="FFFFFF"/>
                </a:solidFill>
              </a:rPr>
              <a:t>code</a:t>
            </a:r>
            <a:r>
              <a:rPr lang="de-DE" dirty="0">
                <a:solidFill>
                  <a:srgbClr val="FFFFFF"/>
                </a:solidFill>
              </a:rPr>
              <a:t> </a:t>
            </a:r>
            <a:r>
              <a:rPr lang="de-DE" dirty="0" err="1">
                <a:solidFill>
                  <a:srgbClr val="FFFFFF"/>
                </a:solidFill>
              </a:rPr>
              <a:t>into</a:t>
            </a:r>
            <a:r>
              <a:rPr lang="de-DE" dirty="0">
                <a:solidFill>
                  <a:srgbClr val="FFFFFF"/>
                </a:solidFill>
              </a:rPr>
              <a:t> HTML </a:t>
            </a:r>
          </a:p>
          <a:p>
            <a:pPr marL="0" indent="0">
              <a:buNone/>
            </a:pPr>
            <a:r>
              <a:rPr lang="de-DE" dirty="0" smtClean="0">
                <a:solidFill>
                  <a:srgbClr val="FFFFFF"/>
                </a:solidFill>
              </a:rPr>
              <a:t>	</a:t>
            </a:r>
            <a:r>
              <a:rPr lang="de-DE" dirty="0" err="1" smtClean="0">
                <a:solidFill>
                  <a:srgbClr val="FFFFFF"/>
                </a:solidFill>
              </a:rPr>
              <a:t>Tolerate</a:t>
            </a:r>
            <a:r>
              <a:rPr lang="de-DE" dirty="0" smtClean="0">
                <a:solidFill>
                  <a:srgbClr val="FFFFFF"/>
                </a:solidFill>
              </a:rPr>
              <a:t> </a:t>
            </a:r>
            <a:r>
              <a:rPr lang="de-DE" dirty="0">
                <a:solidFill>
                  <a:srgbClr val="FFFFFF"/>
                </a:solidFill>
              </a:rPr>
              <a:t>“</a:t>
            </a:r>
            <a:r>
              <a:rPr lang="de-DE" dirty="0" err="1">
                <a:solidFill>
                  <a:srgbClr val="FFFFFF"/>
                </a:solidFill>
              </a:rPr>
              <a:t>minor</a:t>
            </a:r>
            <a:r>
              <a:rPr lang="de-DE" dirty="0">
                <a:solidFill>
                  <a:srgbClr val="FFFFFF"/>
                </a:solidFill>
              </a:rPr>
              <a:t>” </a:t>
            </a:r>
            <a:r>
              <a:rPr lang="de-DE" dirty="0" err="1">
                <a:solidFill>
                  <a:srgbClr val="FFFFFF"/>
                </a:solidFill>
              </a:rPr>
              <a:t>errors</a:t>
            </a:r>
            <a:r>
              <a:rPr lang="de-DE" dirty="0">
                <a:solidFill>
                  <a:srgbClr val="FFFFFF"/>
                </a:solidFill>
              </a:rPr>
              <a:t> (e.g., </a:t>
            </a:r>
            <a:r>
              <a:rPr lang="de-DE" dirty="0" err="1">
                <a:solidFill>
                  <a:srgbClr val="FFFFFF"/>
                </a:solidFill>
              </a:rPr>
              <a:t>missing</a:t>
            </a:r>
            <a:r>
              <a:rPr lang="de-DE" dirty="0">
                <a:solidFill>
                  <a:srgbClr val="FFFFFF"/>
                </a:solidFill>
              </a:rPr>
              <a:t> </a:t>
            </a:r>
            <a:r>
              <a:rPr lang="de-DE" dirty="0" err="1">
                <a:solidFill>
                  <a:srgbClr val="FFFFFF"/>
                </a:solidFill>
              </a:rPr>
              <a:t>semicolons</a:t>
            </a:r>
            <a:r>
              <a:rPr lang="de-DE" dirty="0">
                <a:solidFill>
                  <a:srgbClr val="FFFFFF"/>
                </a:solidFill>
              </a:rPr>
              <a:t>) </a:t>
            </a:r>
            <a:endParaRPr lang="de-DE" dirty="0" smtClean="0">
              <a:solidFill>
                <a:srgbClr val="FFFFFF"/>
              </a:solidFill>
            </a:endParaRPr>
          </a:p>
          <a:p>
            <a:pPr marL="0" indent="0">
              <a:buNone/>
            </a:pPr>
            <a:r>
              <a:rPr lang="de-DE" dirty="0" err="1" smtClean="0">
                <a:solidFill>
                  <a:srgbClr val="FFFFFF"/>
                </a:solidFill>
              </a:rPr>
              <a:t>Simpliﬁed</a:t>
            </a:r>
            <a:r>
              <a:rPr lang="de-DE" dirty="0" smtClean="0">
                <a:solidFill>
                  <a:srgbClr val="FFFFFF"/>
                </a:solidFill>
              </a:rPr>
              <a:t> </a:t>
            </a:r>
            <a:r>
              <a:rPr lang="de-DE" dirty="0" err="1" smtClean="0">
                <a:solidFill>
                  <a:srgbClr val="FFFFFF"/>
                </a:solidFill>
              </a:rPr>
              <a:t>event</a:t>
            </a:r>
            <a:r>
              <a:rPr lang="de-DE" dirty="0" smtClean="0">
                <a:solidFill>
                  <a:srgbClr val="FFFFFF"/>
                </a:solidFill>
              </a:rPr>
              <a:t> </a:t>
            </a:r>
            <a:r>
              <a:rPr lang="de-DE" dirty="0" err="1" smtClean="0">
                <a:solidFill>
                  <a:srgbClr val="FFFFFF"/>
                </a:solidFill>
              </a:rPr>
              <a:t>handling</a:t>
            </a:r>
            <a:endParaRPr lang="de-DE" dirty="0">
              <a:solidFill>
                <a:srgbClr val="FFFFFF"/>
              </a:solidFill>
            </a:endParaRPr>
          </a:p>
          <a:p>
            <a:pPr marL="0" indent="0">
              <a:buNone/>
            </a:pPr>
            <a:r>
              <a:rPr lang="de-DE" dirty="0" smtClean="0">
                <a:solidFill>
                  <a:srgbClr val="FFFFFF"/>
                </a:solidFill>
              </a:rPr>
              <a:t>	</a:t>
            </a:r>
            <a:r>
              <a:rPr lang="de-DE" dirty="0" err="1" smtClean="0">
                <a:solidFill>
                  <a:srgbClr val="FFFFFF"/>
                </a:solidFill>
              </a:rPr>
              <a:t>onclick</a:t>
            </a:r>
            <a:r>
              <a:rPr lang="de-DE" dirty="0" smtClean="0">
                <a:solidFill>
                  <a:srgbClr val="FFFFFF"/>
                </a:solidFill>
              </a:rPr>
              <a:t>, </a:t>
            </a:r>
            <a:r>
              <a:rPr lang="de-DE" dirty="0" err="1" smtClean="0">
                <a:solidFill>
                  <a:srgbClr val="FFFFFF"/>
                </a:solidFill>
              </a:rPr>
              <a:t>onmouseover</a:t>
            </a:r>
            <a:endParaRPr lang="de-DE" dirty="0" smtClean="0">
              <a:solidFill>
                <a:srgbClr val="FFFFFF"/>
              </a:solidFill>
            </a:endParaRPr>
          </a:p>
          <a:p>
            <a:pPr marL="0" indent="0">
              <a:buNone/>
            </a:pPr>
            <a:r>
              <a:rPr lang="de-DE" dirty="0">
                <a:solidFill>
                  <a:srgbClr val="FFFFFF"/>
                </a:solidFill>
              </a:rPr>
              <a:t>	</a:t>
            </a:r>
            <a:r>
              <a:rPr lang="de-DE" dirty="0" err="1" smtClean="0">
                <a:solidFill>
                  <a:srgbClr val="FFFFFF"/>
                </a:solidFill>
              </a:rPr>
              <a:t>inspired</a:t>
            </a:r>
            <a:r>
              <a:rPr lang="de-DE" dirty="0" smtClean="0">
                <a:solidFill>
                  <a:srgbClr val="FFFFFF"/>
                </a:solidFill>
              </a:rPr>
              <a:t> </a:t>
            </a:r>
            <a:r>
              <a:rPr lang="de-DE" dirty="0" err="1">
                <a:solidFill>
                  <a:srgbClr val="FFFFFF"/>
                </a:solidFill>
              </a:rPr>
              <a:t>by</a:t>
            </a:r>
            <a:r>
              <a:rPr lang="de-DE" dirty="0">
                <a:solidFill>
                  <a:srgbClr val="FFFFFF"/>
                </a:solidFill>
              </a:rPr>
              <a:t> </a:t>
            </a:r>
            <a:r>
              <a:rPr lang="de-DE" dirty="0" err="1" smtClean="0">
                <a:solidFill>
                  <a:srgbClr val="FFFFFF"/>
                </a:solidFill>
              </a:rPr>
              <a:t>HyperCard</a:t>
            </a:r>
            <a:endParaRPr lang="de-DE" dirty="0" smtClean="0">
              <a:solidFill>
                <a:srgbClr val="FFFFFF"/>
              </a:solidFill>
            </a:endParaRPr>
          </a:p>
          <a:p>
            <a:pPr marL="0" indent="0">
              <a:buNone/>
            </a:pPr>
            <a:r>
              <a:rPr lang="de-DE" dirty="0" smtClean="0">
                <a:solidFill>
                  <a:srgbClr val="FFFFFF"/>
                </a:solidFill>
              </a:rPr>
              <a:t>Pick </a:t>
            </a:r>
            <a:r>
              <a:rPr lang="de-DE" dirty="0">
                <a:solidFill>
                  <a:srgbClr val="FFFFFF"/>
                </a:solidFill>
              </a:rPr>
              <a:t>a </a:t>
            </a:r>
            <a:r>
              <a:rPr lang="de-DE" dirty="0" err="1">
                <a:solidFill>
                  <a:srgbClr val="FFFFFF"/>
                </a:solidFill>
              </a:rPr>
              <a:t>few</a:t>
            </a:r>
            <a:r>
              <a:rPr lang="de-DE" dirty="0">
                <a:solidFill>
                  <a:srgbClr val="FFFFFF"/>
                </a:solidFill>
              </a:rPr>
              <a:t> </a:t>
            </a:r>
            <a:r>
              <a:rPr lang="de-DE" dirty="0" err="1">
                <a:solidFill>
                  <a:srgbClr val="FFFFFF"/>
                </a:solidFill>
              </a:rPr>
              <a:t>hard-working</a:t>
            </a:r>
            <a:r>
              <a:rPr lang="de-DE" dirty="0">
                <a:solidFill>
                  <a:srgbClr val="FFFFFF"/>
                </a:solidFill>
              </a:rPr>
              <a:t>, powerful primitives </a:t>
            </a:r>
          </a:p>
          <a:p>
            <a:pPr marL="0" indent="0">
              <a:buNone/>
            </a:pPr>
            <a:r>
              <a:rPr lang="de-DE" dirty="0" smtClean="0">
                <a:solidFill>
                  <a:srgbClr val="FFFFFF"/>
                </a:solidFill>
              </a:rPr>
              <a:t>	First </a:t>
            </a:r>
            <a:r>
              <a:rPr lang="de-DE" dirty="0" err="1">
                <a:solidFill>
                  <a:srgbClr val="FFFFFF"/>
                </a:solidFill>
              </a:rPr>
              <a:t>class</a:t>
            </a:r>
            <a:r>
              <a:rPr lang="de-DE" dirty="0">
                <a:solidFill>
                  <a:srgbClr val="FFFFFF"/>
                </a:solidFill>
              </a:rPr>
              <a:t> </a:t>
            </a:r>
            <a:r>
              <a:rPr lang="de-DE" dirty="0" err="1">
                <a:solidFill>
                  <a:srgbClr val="FFFFFF"/>
                </a:solidFill>
              </a:rPr>
              <a:t>functions</a:t>
            </a:r>
            <a:r>
              <a:rPr lang="de-DE" dirty="0">
                <a:solidFill>
                  <a:srgbClr val="FFFFFF"/>
                </a:solidFill>
              </a:rPr>
              <a:t> </a:t>
            </a:r>
            <a:r>
              <a:rPr lang="de-DE" dirty="0" err="1">
                <a:solidFill>
                  <a:srgbClr val="FFFFFF"/>
                </a:solidFill>
              </a:rPr>
              <a:t>for</a:t>
            </a:r>
            <a:r>
              <a:rPr lang="de-DE" dirty="0">
                <a:solidFill>
                  <a:srgbClr val="FFFFFF"/>
                </a:solidFill>
              </a:rPr>
              <a:t> </a:t>
            </a:r>
            <a:r>
              <a:rPr lang="de-DE" dirty="0" err="1">
                <a:solidFill>
                  <a:srgbClr val="FFFFFF"/>
                </a:solidFill>
              </a:rPr>
              <a:t>procedural</a:t>
            </a:r>
            <a:r>
              <a:rPr lang="de-DE" dirty="0">
                <a:solidFill>
                  <a:srgbClr val="FFFFFF"/>
                </a:solidFill>
              </a:rPr>
              <a:t> </a:t>
            </a:r>
            <a:r>
              <a:rPr lang="de-DE" dirty="0" err="1" smtClean="0">
                <a:solidFill>
                  <a:srgbClr val="FFFFFF"/>
                </a:solidFill>
              </a:rPr>
              <a:t>abstraction</a:t>
            </a:r>
            <a:r>
              <a:rPr lang="de-DE" dirty="0" smtClean="0">
                <a:solidFill>
                  <a:srgbClr val="FFFFFF"/>
                </a:solidFill>
              </a:rPr>
              <a:t/>
            </a:r>
            <a:br>
              <a:rPr lang="de-DE" dirty="0" smtClean="0">
                <a:solidFill>
                  <a:srgbClr val="FFFFFF"/>
                </a:solidFill>
              </a:rPr>
            </a:br>
            <a:r>
              <a:rPr lang="de-DE" dirty="0" smtClean="0">
                <a:solidFill>
                  <a:srgbClr val="FFFFFF"/>
                </a:solidFill>
              </a:rPr>
              <a:t> 	(</a:t>
            </a:r>
            <a:r>
              <a:rPr lang="de-DE" dirty="0">
                <a:solidFill>
                  <a:srgbClr val="FFFFFF"/>
                </a:solidFill>
              </a:rPr>
              <a:t>AWK </a:t>
            </a:r>
            <a:r>
              <a:rPr lang="de-DE" dirty="0" err="1">
                <a:solidFill>
                  <a:srgbClr val="FFFFFF"/>
                </a:solidFill>
              </a:rPr>
              <a:t>more</a:t>
            </a:r>
            <a:r>
              <a:rPr lang="de-DE" dirty="0">
                <a:solidFill>
                  <a:srgbClr val="FFFFFF"/>
                </a:solidFill>
              </a:rPr>
              <a:t> </a:t>
            </a:r>
            <a:r>
              <a:rPr lang="de-DE" dirty="0" err="1">
                <a:solidFill>
                  <a:srgbClr val="FFFFFF"/>
                </a:solidFill>
              </a:rPr>
              <a:t>than</a:t>
            </a:r>
            <a:r>
              <a:rPr lang="de-DE" dirty="0">
                <a:solidFill>
                  <a:srgbClr val="FFFFFF"/>
                </a:solidFill>
              </a:rPr>
              <a:t> </a:t>
            </a:r>
            <a:r>
              <a:rPr lang="de-DE" dirty="0" err="1">
                <a:solidFill>
                  <a:srgbClr val="FFFFFF"/>
                </a:solidFill>
              </a:rPr>
              <a:t>Scheme</a:t>
            </a:r>
            <a:r>
              <a:rPr lang="de-DE" dirty="0">
                <a:solidFill>
                  <a:srgbClr val="FFFFFF"/>
                </a:solidFill>
              </a:rPr>
              <a:t>) </a:t>
            </a:r>
          </a:p>
          <a:p>
            <a:pPr marL="0" indent="0">
              <a:buNone/>
            </a:pPr>
            <a:r>
              <a:rPr lang="de-DE" dirty="0" smtClean="0">
                <a:solidFill>
                  <a:srgbClr val="FFFFFF"/>
                </a:solidFill>
              </a:rPr>
              <a:t>	Objects </a:t>
            </a:r>
            <a:r>
              <a:rPr lang="de-DE" dirty="0" err="1">
                <a:solidFill>
                  <a:srgbClr val="FFFFFF"/>
                </a:solidFill>
              </a:rPr>
              <a:t>everywhere</a:t>
            </a:r>
            <a:r>
              <a:rPr lang="de-DE" dirty="0">
                <a:solidFill>
                  <a:srgbClr val="FFFFFF"/>
                </a:solidFill>
              </a:rPr>
              <a:t>, prototype-</a:t>
            </a:r>
            <a:r>
              <a:rPr lang="de-DE" dirty="0" err="1">
                <a:solidFill>
                  <a:srgbClr val="FFFFFF"/>
                </a:solidFill>
              </a:rPr>
              <a:t>based</a:t>
            </a:r>
            <a:r>
              <a:rPr lang="de-DE" dirty="0">
                <a:solidFill>
                  <a:srgbClr val="FFFFFF"/>
                </a:solidFill>
              </a:rPr>
              <a:t> </a:t>
            </a:r>
            <a:r>
              <a:rPr lang="de-DE" dirty="0" smtClean="0">
                <a:solidFill>
                  <a:srgbClr val="FFFFFF"/>
                </a:solidFill>
              </a:rPr>
              <a:t/>
            </a:r>
            <a:br>
              <a:rPr lang="de-DE" dirty="0" smtClean="0">
                <a:solidFill>
                  <a:srgbClr val="FFFFFF"/>
                </a:solidFill>
              </a:rPr>
            </a:br>
            <a:r>
              <a:rPr lang="de-DE" dirty="0" smtClean="0">
                <a:solidFill>
                  <a:srgbClr val="FFFFFF"/>
                </a:solidFill>
              </a:rPr>
              <a:t>	(</a:t>
            </a:r>
            <a:r>
              <a:rPr lang="de-DE" dirty="0" err="1">
                <a:solidFill>
                  <a:srgbClr val="FFFFFF"/>
                </a:solidFill>
              </a:rPr>
              <a:t>Self</a:t>
            </a:r>
            <a:r>
              <a:rPr lang="de-DE" dirty="0">
                <a:solidFill>
                  <a:srgbClr val="FFFFFF"/>
                </a:solidFill>
              </a:rPr>
              <a:t>, but </a:t>
            </a:r>
            <a:r>
              <a:rPr lang="de-DE" dirty="0" err="1">
                <a:solidFill>
                  <a:srgbClr val="FFFFFF"/>
                </a:solidFill>
              </a:rPr>
              <a:t>only</a:t>
            </a:r>
            <a:r>
              <a:rPr lang="de-DE" dirty="0">
                <a:solidFill>
                  <a:srgbClr val="FFFFFF"/>
                </a:solidFill>
              </a:rPr>
              <a:t> </a:t>
            </a:r>
            <a:r>
              <a:rPr lang="de-DE" dirty="0" err="1">
                <a:solidFill>
                  <a:srgbClr val="FFFFFF"/>
                </a:solidFill>
              </a:rPr>
              <a:t>one</a:t>
            </a:r>
            <a:r>
              <a:rPr lang="de-DE" dirty="0">
                <a:solidFill>
                  <a:srgbClr val="FFFFFF"/>
                </a:solidFill>
              </a:rPr>
              <a:t> </a:t>
            </a:r>
            <a:r>
              <a:rPr lang="de-DE" dirty="0" err="1">
                <a:solidFill>
                  <a:srgbClr val="FFFFFF"/>
                </a:solidFill>
              </a:rPr>
              <a:t>parent</a:t>
            </a:r>
            <a:r>
              <a:rPr lang="de-DE" dirty="0">
                <a:solidFill>
                  <a:srgbClr val="FFFFFF"/>
                </a:solidFill>
              </a:rPr>
              <a:t> per </a:t>
            </a:r>
            <a:r>
              <a:rPr lang="de-DE" dirty="0" err="1">
                <a:solidFill>
                  <a:srgbClr val="FFFFFF"/>
                </a:solidFill>
              </a:rPr>
              <a:t>object</a:t>
            </a:r>
            <a:r>
              <a:rPr lang="de-DE" dirty="0">
                <a:solidFill>
                  <a:srgbClr val="FFFFFF"/>
                </a:solidFill>
              </a:rPr>
              <a:t>) </a:t>
            </a:r>
          </a:p>
          <a:p>
            <a:pPr marL="0" indent="0">
              <a:buNone/>
            </a:pPr>
            <a:r>
              <a:rPr lang="de-DE" dirty="0" err="1" smtClean="0">
                <a:solidFill>
                  <a:srgbClr val="FFFFFF"/>
                </a:solidFill>
              </a:rPr>
              <a:t>Leave</a:t>
            </a:r>
            <a:r>
              <a:rPr lang="de-DE" dirty="0" smtClean="0">
                <a:solidFill>
                  <a:srgbClr val="FFFFFF"/>
                </a:solidFill>
              </a:rPr>
              <a:t> </a:t>
            </a:r>
            <a:r>
              <a:rPr lang="de-DE" dirty="0">
                <a:solidFill>
                  <a:srgbClr val="FFFFFF"/>
                </a:solidFill>
              </a:rPr>
              <a:t>all </a:t>
            </a:r>
            <a:r>
              <a:rPr lang="de-DE" dirty="0" err="1">
                <a:solidFill>
                  <a:srgbClr val="FFFFFF"/>
                </a:solidFill>
              </a:rPr>
              <a:t>else</a:t>
            </a:r>
            <a:r>
              <a:rPr lang="de-DE" dirty="0">
                <a:solidFill>
                  <a:srgbClr val="FFFFFF"/>
                </a:solidFill>
              </a:rPr>
              <a:t> out! </a:t>
            </a:r>
          </a:p>
        </p:txBody>
      </p:sp>
      <p:sp>
        <p:nvSpPr>
          <p:cNvPr id="3" name="Titel 2"/>
          <p:cNvSpPr>
            <a:spLocks noGrp="1"/>
          </p:cNvSpPr>
          <p:nvPr>
            <p:ph type="title"/>
          </p:nvPr>
        </p:nvSpPr>
        <p:spPr/>
        <p:txBody>
          <a:bodyPr/>
          <a:lstStyle/>
          <a:p>
            <a:r>
              <a:rPr lang="de-DE" dirty="0" smtClean="0"/>
              <a:t>Design </a:t>
            </a:r>
            <a:r>
              <a:rPr lang="de-DE" dirty="0" err="1" smtClean="0"/>
              <a:t>goals</a:t>
            </a:r>
            <a:endParaRPr lang="de-DE" dirty="0"/>
          </a:p>
        </p:txBody>
      </p:sp>
      <p:sp>
        <p:nvSpPr>
          <p:cNvPr id="4" name="Textfeld 3"/>
          <p:cNvSpPr txBox="1"/>
          <p:nvPr/>
        </p:nvSpPr>
        <p:spPr>
          <a:xfrm>
            <a:off x="346051" y="6596390"/>
            <a:ext cx="5070619" cy="261610"/>
          </a:xfrm>
          <a:prstGeom prst="rect">
            <a:avLst/>
          </a:prstGeom>
          <a:noFill/>
        </p:spPr>
        <p:txBody>
          <a:bodyPr wrap="none" rtlCol="0">
            <a:spAutoFit/>
          </a:bodyPr>
          <a:lstStyle/>
          <a:p>
            <a:r>
              <a:rPr lang="de-DE" sz="1100" dirty="0" smtClean="0">
                <a:solidFill>
                  <a:srgbClr val="FFFFFF"/>
                </a:solidFill>
              </a:rPr>
              <a:t>Bild: </a:t>
            </a:r>
            <a:r>
              <a:rPr lang="de-DE" sz="1100" dirty="0" err="1">
                <a:solidFill>
                  <a:srgbClr val="FFFFFF"/>
                </a:solidFill>
              </a:rPr>
              <a:t>Some</a:t>
            </a:r>
            <a:r>
              <a:rPr lang="de-DE" sz="1100" dirty="0">
                <a:solidFill>
                  <a:srgbClr val="FFFFFF"/>
                </a:solidFill>
              </a:rPr>
              <a:t> </a:t>
            </a:r>
            <a:r>
              <a:rPr lang="de-DE" sz="1100" dirty="0" err="1">
                <a:solidFill>
                  <a:srgbClr val="FFFFFF"/>
                </a:solidFill>
              </a:rPr>
              <a:t>rights</a:t>
            </a:r>
            <a:r>
              <a:rPr lang="de-DE" sz="1100" dirty="0">
                <a:solidFill>
                  <a:srgbClr val="FFFFFF"/>
                </a:solidFill>
              </a:rPr>
              <a:t> </a:t>
            </a:r>
            <a:r>
              <a:rPr lang="de-DE" sz="1100" dirty="0" err="1">
                <a:solidFill>
                  <a:srgbClr val="FFFFFF"/>
                </a:solidFill>
              </a:rPr>
              <a:t>reserved</a:t>
            </a:r>
            <a:r>
              <a:rPr lang="de-DE" sz="1100" dirty="0">
                <a:solidFill>
                  <a:srgbClr val="FFFFFF"/>
                </a:solidFill>
              </a:rPr>
              <a:t> </a:t>
            </a:r>
            <a:r>
              <a:rPr lang="de-DE" sz="1100" dirty="0" err="1">
                <a:solidFill>
                  <a:srgbClr val="FFFFFF"/>
                </a:solidFill>
              </a:rPr>
              <a:t>by</a:t>
            </a:r>
            <a:r>
              <a:rPr lang="de-DE" sz="1100" dirty="0">
                <a:solidFill>
                  <a:srgbClr val="FFFFFF"/>
                </a:solidFill>
              </a:rPr>
              <a:t> </a:t>
            </a:r>
            <a:r>
              <a:rPr lang="de-DE" sz="1100" dirty="0" err="1" smtClean="0">
                <a:solidFill>
                  <a:srgbClr val="FFFFFF"/>
                </a:solidFill>
              </a:rPr>
              <a:t>superfluity</a:t>
            </a:r>
            <a:r>
              <a:rPr lang="de-DE" sz="1100" dirty="0">
                <a:solidFill>
                  <a:srgbClr val="FFFFFF"/>
                </a:solidFill>
              </a:rPr>
              <a:t>, http://</a:t>
            </a:r>
            <a:r>
              <a:rPr lang="de-DE" sz="1100" dirty="0" err="1">
                <a:solidFill>
                  <a:srgbClr val="FFFFFF"/>
                </a:solidFill>
              </a:rPr>
              <a:t>www.flickr.com</a:t>
            </a:r>
            <a:r>
              <a:rPr lang="de-DE" sz="1100" dirty="0">
                <a:solidFill>
                  <a:srgbClr val="FFFFFF"/>
                </a:solidFill>
              </a:rPr>
              <a:t>/</a:t>
            </a:r>
            <a:r>
              <a:rPr lang="de-DE" sz="1100" dirty="0" err="1">
                <a:solidFill>
                  <a:srgbClr val="FFFFFF"/>
                </a:solidFill>
              </a:rPr>
              <a:t>photos</a:t>
            </a:r>
            <a:r>
              <a:rPr lang="de-DE" sz="1100" dirty="0">
                <a:solidFill>
                  <a:srgbClr val="FFFFFF"/>
                </a:solidFill>
              </a:rPr>
              <a:t>/</a:t>
            </a:r>
            <a:r>
              <a:rPr lang="de-DE" sz="1100" dirty="0" err="1">
                <a:solidFill>
                  <a:srgbClr val="FFFFFF"/>
                </a:solidFill>
              </a:rPr>
              <a:t>equanimity</a:t>
            </a:r>
            <a:r>
              <a:rPr lang="de-DE" sz="1100" dirty="0">
                <a:solidFill>
                  <a:srgbClr val="FFFFFF"/>
                </a:solidFill>
              </a:rPr>
              <a:t>/</a:t>
            </a:r>
          </a:p>
        </p:txBody>
      </p:sp>
    </p:spTree>
    <p:extLst>
      <p:ext uri="{BB962C8B-B14F-4D97-AF65-F5344CB8AC3E}">
        <p14:creationId xmlns:p14="http://schemas.microsoft.com/office/powerpoint/2010/main" val="399110926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JS </a:t>
            </a:r>
            <a:r>
              <a:rPr lang="de-DE" dirty="0" err="1" smtClean="0"/>
              <a:t>Building</a:t>
            </a:r>
            <a:r>
              <a:rPr lang="de-DE" dirty="0" smtClean="0"/>
              <a:t> </a:t>
            </a:r>
            <a:r>
              <a:rPr lang="de-DE" dirty="0" err="1" smtClean="0"/>
              <a:t>Steps</a:t>
            </a:r>
            <a:endParaRPr lang="de-DE" dirty="0"/>
          </a:p>
        </p:txBody>
      </p:sp>
      <p:sp>
        <p:nvSpPr>
          <p:cNvPr id="4" name="Abgerundetes Rechteck 3"/>
          <p:cNvSpPr/>
          <p:nvPr/>
        </p:nvSpPr>
        <p:spPr bwMode="auto">
          <a:xfrm>
            <a:off x="5707360"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smtClean="0">
                <a:ln w="18415" cmpd="sng">
                  <a:noFill/>
                  <a:prstDash val="solid"/>
                </a:ln>
                <a:solidFill>
                  <a:schemeClr val="bg1"/>
                </a:solidFill>
                <a:latin typeface="+mj-lt"/>
              </a:rPr>
              <a:t>Doc</a:t>
            </a:r>
            <a:endParaRPr kumimoji="0" lang="de-DE" sz="1400" b="0" i="0" u="none" strike="noStrike" normalizeH="0" baseline="0" dirty="0">
              <a:ln w="18415" cmpd="sng">
                <a:noFill/>
                <a:prstDash val="solid"/>
              </a:ln>
              <a:solidFill>
                <a:schemeClr val="bg1"/>
              </a:solidFill>
              <a:latin typeface="+mj-lt"/>
            </a:endParaRPr>
          </a:p>
        </p:txBody>
      </p:sp>
      <p:sp>
        <p:nvSpPr>
          <p:cNvPr id="5" name="Pfeil nach rechts 4"/>
          <p:cNvSpPr/>
          <p:nvPr/>
        </p:nvSpPr>
        <p:spPr bwMode="auto">
          <a:xfrm>
            <a:off x="4675628" y="2924944"/>
            <a:ext cx="978408" cy="48463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400" b="1" i="0" u="none" strike="noStrike" cap="none" normalizeH="0" baseline="0">
              <a:ln>
                <a:noFill/>
              </a:ln>
              <a:solidFill>
                <a:schemeClr val="tx1"/>
              </a:solidFill>
              <a:effectLst/>
              <a:latin typeface="+mj-lt"/>
            </a:endParaRPr>
          </a:p>
        </p:txBody>
      </p:sp>
      <p:sp>
        <p:nvSpPr>
          <p:cNvPr id="6" name="Abgerundetes Rechteck 5"/>
          <p:cNvSpPr/>
          <p:nvPr/>
        </p:nvSpPr>
        <p:spPr bwMode="auto">
          <a:xfrm>
            <a:off x="1708448"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Linting</a:t>
            </a:r>
            <a:endParaRPr kumimoji="0" lang="de-DE" sz="1400" b="0" i="0" u="none" strike="noStrike" normalizeH="0" baseline="0" dirty="0">
              <a:ln w="18415" cmpd="sng">
                <a:noFill/>
                <a:prstDash val="solid"/>
              </a:ln>
              <a:solidFill>
                <a:schemeClr val="bg1"/>
              </a:solidFill>
              <a:latin typeface="+mj-lt"/>
            </a:endParaRPr>
          </a:p>
        </p:txBody>
      </p:sp>
      <p:sp>
        <p:nvSpPr>
          <p:cNvPr id="7" name="Pfeil nach rechts 6"/>
          <p:cNvSpPr/>
          <p:nvPr/>
        </p:nvSpPr>
        <p:spPr bwMode="auto">
          <a:xfrm>
            <a:off x="2676172" y="2924944"/>
            <a:ext cx="978408" cy="48463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400" b="1" i="0" u="none" strike="noStrike" cap="none" normalizeH="0" baseline="0">
              <a:ln>
                <a:noFill/>
              </a:ln>
              <a:solidFill>
                <a:schemeClr val="tx1"/>
              </a:solidFill>
              <a:effectLst/>
              <a:latin typeface="+mj-lt"/>
            </a:endParaRPr>
          </a:p>
        </p:txBody>
      </p:sp>
      <p:sp>
        <p:nvSpPr>
          <p:cNvPr id="8" name="Abgerundetes Rechteck 7"/>
          <p:cNvSpPr/>
          <p:nvPr/>
        </p:nvSpPr>
        <p:spPr bwMode="auto">
          <a:xfrm>
            <a:off x="3707904"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Testing</a:t>
            </a:r>
            <a:endParaRPr kumimoji="0" lang="de-DE" sz="1400" b="0" i="0" u="none" strike="noStrike" normalizeH="0" baseline="0" dirty="0">
              <a:ln w="18415" cmpd="sng">
                <a:noFill/>
                <a:prstDash val="solid"/>
              </a:ln>
              <a:solidFill>
                <a:schemeClr val="bg1"/>
              </a:solidFill>
              <a:latin typeface="+mj-lt"/>
            </a:endParaRPr>
          </a:p>
        </p:txBody>
      </p:sp>
    </p:spTree>
    <p:extLst>
      <p:ext uri="{BB962C8B-B14F-4D97-AF65-F5344CB8AC3E}">
        <p14:creationId xmlns:p14="http://schemas.microsoft.com/office/powerpoint/2010/main" val="533331275"/>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smtClean="0">
                <a:solidFill>
                  <a:srgbClr val="FFFFFF"/>
                </a:solidFill>
              </a:rPr>
              <a:t>Installiere das </a:t>
            </a:r>
            <a:r>
              <a:rPr lang="de-DE" dirty="0" err="1" smtClean="0">
                <a:solidFill>
                  <a:srgbClr val="FFFFFF"/>
                </a:solidFill>
                <a:latin typeface="Consolas"/>
                <a:cs typeface="Consolas"/>
              </a:rPr>
              <a:t>grunt</a:t>
            </a:r>
            <a:r>
              <a:rPr lang="de-DE" dirty="0" err="1">
                <a:solidFill>
                  <a:srgbClr val="FFFFFF"/>
                </a:solidFill>
                <a:latin typeface="Consolas"/>
                <a:cs typeface="Consolas"/>
              </a:rPr>
              <a:t>-</a:t>
            </a:r>
            <a:r>
              <a:rPr lang="de-DE" dirty="0" err="1" smtClean="0">
                <a:solidFill>
                  <a:srgbClr val="FFFFFF"/>
                </a:solidFill>
                <a:latin typeface="Consolas"/>
                <a:cs typeface="Consolas"/>
              </a:rPr>
              <a:t>jsdoc</a:t>
            </a:r>
            <a:r>
              <a:rPr lang="de-DE" dirty="0" err="1" smtClean="0">
                <a:solidFill>
                  <a:srgbClr val="FFFFFF"/>
                </a:solidFill>
              </a:rPr>
              <a:t>-</a:t>
            </a:r>
            <a:r>
              <a:rPr lang="de-DE" dirty="0" err="1" smtClean="0">
                <a:solidFill>
                  <a:srgbClr val="FFFFFF"/>
                </a:solidFill>
              </a:rPr>
              <a:t>Plugin</a:t>
            </a:r>
            <a:r>
              <a:rPr lang="de-DE" dirty="0" smtClean="0">
                <a:solidFill>
                  <a:srgbClr val="FFFFFF"/>
                </a:solidFill>
              </a:rPr>
              <a:t>.</a:t>
            </a:r>
            <a:endParaRPr lang="de-DE" dirty="0" smtClean="0">
              <a:solidFill>
                <a:srgbClr val="FFFFFF"/>
              </a:solidFill>
            </a:endParaRPr>
          </a:p>
          <a:p>
            <a:pPr marL="0" indent="0">
              <a:buNone/>
            </a:pPr>
            <a:r>
              <a:rPr lang="de-DE" dirty="0" smtClean="0">
                <a:solidFill>
                  <a:srgbClr val="FFFFFF"/>
                </a:solidFill>
              </a:rPr>
              <a:t>Konfiguriere das </a:t>
            </a:r>
            <a:r>
              <a:rPr lang="de-DE" dirty="0" err="1" smtClean="0">
                <a:solidFill>
                  <a:srgbClr val="FFFFFF"/>
                </a:solidFill>
              </a:rPr>
              <a:t>Plugin</a:t>
            </a:r>
            <a:r>
              <a:rPr lang="de-DE" dirty="0" smtClean="0">
                <a:solidFill>
                  <a:srgbClr val="FFFFFF"/>
                </a:solidFill>
              </a:rPr>
              <a:t> im </a:t>
            </a:r>
            <a:r>
              <a:rPr lang="de-DE" dirty="0" err="1" smtClean="0">
                <a:solidFill>
                  <a:srgbClr val="FFFFFF"/>
                </a:solidFill>
              </a:rPr>
              <a:t>Gruntfile</a:t>
            </a:r>
            <a:r>
              <a:rPr lang="de-DE" dirty="0" smtClean="0">
                <a:solidFill>
                  <a:srgbClr val="FFFFFF"/>
                </a:solidFill>
              </a:rPr>
              <a:t>.</a:t>
            </a:r>
            <a:endParaRPr lang="de-DE" dirty="0" smtClean="0">
              <a:solidFill>
                <a:srgbClr val="FFFFFF"/>
              </a:solidFill>
            </a:endParaRPr>
          </a:p>
          <a:p>
            <a:pPr marL="0" indent="0">
              <a:buNone/>
            </a:pPr>
            <a:r>
              <a:rPr lang="de-DE" dirty="0">
                <a:solidFill>
                  <a:srgbClr val="FFFFFF"/>
                </a:solidFill>
                <a:latin typeface="Consolas"/>
                <a:cs typeface="Consolas"/>
              </a:rPr>
              <a:t>	</a:t>
            </a:r>
            <a:r>
              <a:rPr lang="tr-TR" dirty="0" err="1">
                <a:solidFill>
                  <a:srgbClr val="FFFFFF"/>
                </a:solidFill>
                <a:latin typeface="Consolas"/>
                <a:cs typeface="Consolas"/>
              </a:rPr>
              <a:t>jsdoc</a:t>
            </a:r>
            <a:r>
              <a:rPr lang="tr-TR" dirty="0">
                <a:solidFill>
                  <a:srgbClr val="FFFFFF"/>
                </a:solidFill>
                <a:latin typeface="Consolas"/>
                <a:cs typeface="Consolas"/>
              </a:rPr>
              <a:t> : {</a:t>
            </a: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 </a:t>
            </a:r>
            <a:r>
              <a:rPr lang="tr-TR" dirty="0" err="1" smtClean="0">
                <a:solidFill>
                  <a:srgbClr val="FFFFFF"/>
                </a:solidFill>
                <a:latin typeface="Consolas"/>
                <a:cs typeface="Consolas"/>
              </a:rPr>
              <a:t>dist</a:t>
            </a:r>
            <a:r>
              <a:rPr lang="tr-TR" dirty="0" smtClean="0">
                <a:solidFill>
                  <a:srgbClr val="FFFFFF"/>
                </a:solidFill>
                <a:latin typeface="Consolas"/>
                <a:cs typeface="Consolas"/>
              </a:rPr>
              <a:t> </a:t>
            </a:r>
            <a:r>
              <a:rPr lang="tr-TR" dirty="0">
                <a:solidFill>
                  <a:srgbClr val="FFFFFF"/>
                </a:solidFill>
                <a:latin typeface="Consolas"/>
                <a:cs typeface="Consolas"/>
              </a:rPr>
              <a:t>: {</a:t>
            </a:r>
          </a:p>
          <a:p>
            <a:pPr marL="0" indent="0">
              <a:buNone/>
            </a:pPr>
            <a:r>
              <a:rPr lang="tr-TR" dirty="0">
                <a:solidFill>
                  <a:srgbClr val="FFFFFF"/>
                </a:solidFill>
                <a:latin typeface="Consolas"/>
                <a:cs typeface="Consolas"/>
              </a:rPr>
              <a:t>         </a:t>
            </a:r>
            <a:r>
              <a:rPr lang="tr-TR" dirty="0" err="1" smtClean="0">
                <a:solidFill>
                  <a:srgbClr val="FFFFFF"/>
                </a:solidFill>
                <a:latin typeface="Consolas"/>
                <a:cs typeface="Consolas"/>
              </a:rPr>
              <a:t>src</a:t>
            </a:r>
            <a:r>
              <a:rPr lang="tr-TR" dirty="0">
                <a:solidFill>
                  <a:srgbClr val="FFFFFF"/>
                </a:solidFill>
                <a:latin typeface="Consolas"/>
                <a:cs typeface="Consolas"/>
              </a:rPr>
              <a:t>: </a:t>
            </a:r>
            <a:r>
              <a:rPr lang="tr-TR" dirty="0" smtClean="0">
                <a:solidFill>
                  <a:srgbClr val="FFFFFF"/>
                </a:solidFill>
                <a:latin typeface="Consolas"/>
                <a:cs typeface="Consolas"/>
              </a:rPr>
              <a:t>[</a:t>
            </a:r>
            <a:r>
              <a:rPr lang="tr-TR" dirty="0">
                <a:solidFill>
                  <a:srgbClr val="FFFFFF"/>
                </a:solidFill>
                <a:latin typeface="Consolas"/>
                <a:cs typeface="Consolas"/>
              </a:rPr>
              <a:t>'</a:t>
            </a:r>
            <a:r>
              <a:rPr lang="tr-TR" dirty="0" err="1" smtClean="0">
                <a:solidFill>
                  <a:srgbClr val="FFFFFF"/>
                </a:solidFill>
                <a:latin typeface="Consolas"/>
                <a:cs typeface="Consolas"/>
              </a:rPr>
              <a:t>app</a:t>
            </a:r>
            <a:r>
              <a:rPr lang="tr-TR" dirty="0">
                <a:solidFill>
                  <a:srgbClr val="FFFFFF"/>
                </a:solidFill>
                <a:latin typeface="Consolas"/>
                <a:cs typeface="Consolas"/>
              </a:rPr>
              <a:t>/{,*/}*.</a:t>
            </a:r>
            <a:r>
              <a:rPr lang="tr-TR" dirty="0" err="1" smtClean="0">
                <a:solidFill>
                  <a:srgbClr val="FFFFFF"/>
                </a:solidFill>
                <a:latin typeface="Consolas"/>
                <a:cs typeface="Consolas"/>
              </a:rPr>
              <a:t>js</a:t>
            </a:r>
            <a:r>
              <a:rPr lang="tr-TR" dirty="0" smtClean="0">
                <a:solidFill>
                  <a:srgbClr val="FFFFFF"/>
                </a:solidFill>
                <a:latin typeface="Consolas"/>
                <a:cs typeface="Consolas"/>
              </a:rPr>
              <a:t>’,</a:t>
            </a:r>
            <a:r>
              <a:rPr lang="tr-TR" dirty="0">
                <a:solidFill>
                  <a:srgbClr val="FFFFFF"/>
                </a:solidFill>
                <a:latin typeface="Consolas"/>
                <a:cs typeface="Consolas"/>
              </a:rPr>
              <a:t> '</a:t>
            </a:r>
            <a:r>
              <a:rPr lang="tr-TR" dirty="0" smtClean="0">
                <a:solidFill>
                  <a:srgbClr val="FFFFFF"/>
                </a:solidFill>
                <a:latin typeface="Consolas"/>
                <a:cs typeface="Consolas"/>
              </a:rPr>
              <a:t>test</a:t>
            </a:r>
            <a:r>
              <a:rPr lang="tr-TR" dirty="0">
                <a:solidFill>
                  <a:srgbClr val="FFFFFF"/>
                </a:solidFill>
                <a:latin typeface="Consolas"/>
                <a:cs typeface="Consolas"/>
              </a:rPr>
              <a:t>/{,*/}*.</a:t>
            </a:r>
            <a:r>
              <a:rPr lang="tr-TR" dirty="0" err="1" smtClean="0">
                <a:solidFill>
                  <a:srgbClr val="FFFFFF"/>
                </a:solidFill>
                <a:latin typeface="Consolas"/>
                <a:cs typeface="Consolas"/>
              </a:rPr>
              <a:t>js</a:t>
            </a:r>
            <a:r>
              <a:rPr lang="tr-TR" dirty="0">
                <a:solidFill>
                  <a:srgbClr val="FFFFFF"/>
                </a:solidFill>
                <a:latin typeface="Consolas"/>
                <a:cs typeface="Consolas"/>
              </a:rPr>
              <a:t>'</a:t>
            </a:r>
            <a:r>
              <a:rPr lang="tr-TR" dirty="0" smtClean="0">
                <a:solidFill>
                  <a:srgbClr val="FFFFFF"/>
                </a:solidFill>
                <a:latin typeface="Consolas"/>
                <a:cs typeface="Consolas"/>
              </a:rPr>
              <a:t>]</a:t>
            </a:r>
            <a:r>
              <a:rPr lang="tr-TR" dirty="0">
                <a:solidFill>
                  <a:srgbClr val="FFFFFF"/>
                </a:solidFill>
                <a:latin typeface="Consolas"/>
                <a:cs typeface="Consolas"/>
              </a:rPr>
              <a:t>, </a:t>
            </a: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   </a:t>
            </a:r>
            <a:r>
              <a:rPr lang="tr-TR" dirty="0">
                <a:solidFill>
                  <a:srgbClr val="FFFFFF"/>
                </a:solidFill>
                <a:latin typeface="Consolas"/>
                <a:cs typeface="Consolas"/>
              </a:rPr>
              <a:t>dest: '</a:t>
            </a:r>
            <a:r>
              <a:rPr lang="tr-TR" dirty="0" err="1">
                <a:solidFill>
                  <a:srgbClr val="FFFFFF"/>
                </a:solidFill>
                <a:latin typeface="Consolas"/>
                <a:cs typeface="Consolas"/>
              </a:rPr>
              <a:t>doc</a:t>
            </a:r>
            <a:r>
              <a:rPr lang="tr-TR" dirty="0">
                <a:solidFill>
                  <a:srgbClr val="FFFFFF"/>
                </a:solidFill>
                <a:latin typeface="Consolas"/>
                <a:cs typeface="Consolas"/>
              </a:rPr>
              <a:t>'</a:t>
            </a: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a:t>
            </a:r>
            <a:endParaRPr lang="tr-TR" dirty="0">
              <a:solidFill>
                <a:srgbClr val="FFFFFF"/>
              </a:solidFill>
              <a:latin typeface="Consolas"/>
              <a:cs typeface="Consolas"/>
            </a:endParaRP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  }</a:t>
            </a:r>
          </a:p>
          <a:p>
            <a:pPr marL="0" indent="0">
              <a:buNone/>
            </a:pPr>
            <a:r>
              <a:rPr lang="tr-TR" dirty="0" err="1" smtClean="0">
                <a:solidFill>
                  <a:srgbClr val="FFFFFF"/>
                </a:solidFill>
                <a:latin typeface="Calibri"/>
                <a:cs typeface="Calibri"/>
              </a:rPr>
              <a:t>Führe</a:t>
            </a:r>
            <a:r>
              <a:rPr lang="tr-TR" dirty="0" smtClean="0">
                <a:solidFill>
                  <a:srgbClr val="FFFFFF"/>
                </a:solidFill>
                <a:latin typeface="Calibri"/>
                <a:cs typeface="Calibri"/>
              </a:rPr>
              <a:t> den Build </a:t>
            </a:r>
            <a:r>
              <a:rPr lang="tr-TR" dirty="0" err="1" smtClean="0">
                <a:solidFill>
                  <a:srgbClr val="FFFFFF"/>
                </a:solidFill>
                <a:latin typeface="Calibri"/>
                <a:cs typeface="Calibri"/>
              </a:rPr>
              <a:t>aus</a:t>
            </a:r>
            <a:r>
              <a:rPr lang="tr-TR" dirty="0">
                <a:solidFill>
                  <a:srgbClr val="FFFFFF"/>
                </a:solidFill>
                <a:latin typeface="Calibri"/>
                <a:cs typeface="Calibri"/>
              </a:rPr>
              <a:t>.</a:t>
            </a:r>
            <a:endParaRPr lang="de-DE" dirty="0" smtClean="0">
              <a:solidFill>
                <a:srgbClr val="FFFFFF"/>
              </a:solidFill>
              <a:latin typeface="Consolas"/>
              <a:cs typeface="Consolas"/>
            </a:endParaRPr>
          </a:p>
        </p:txBody>
      </p:sp>
      <p:sp>
        <p:nvSpPr>
          <p:cNvPr id="3" name="Titel 2"/>
          <p:cNvSpPr>
            <a:spLocks noGrp="1"/>
          </p:cNvSpPr>
          <p:nvPr>
            <p:ph type="title"/>
          </p:nvPr>
        </p:nvSpPr>
        <p:spPr/>
        <p:txBody>
          <a:bodyPr/>
          <a:lstStyle/>
          <a:p>
            <a:r>
              <a:rPr lang="de-DE" dirty="0" smtClean="0">
                <a:solidFill>
                  <a:srgbClr val="FFFFFF"/>
                </a:solidFill>
              </a:rPr>
              <a:t>Übung #4 -  Doc</a:t>
            </a:r>
            <a:endParaRPr lang="de-DE" dirty="0">
              <a:solidFill>
                <a:srgbClr val="FFFFFF"/>
              </a:solidFill>
            </a:endParaRPr>
          </a:p>
        </p:txBody>
      </p:sp>
    </p:spTree>
    <p:extLst>
      <p:ext uri="{BB962C8B-B14F-4D97-AF65-F5344CB8AC3E}">
        <p14:creationId xmlns:p14="http://schemas.microsoft.com/office/powerpoint/2010/main" val="124891526"/>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JS </a:t>
            </a:r>
            <a:r>
              <a:rPr lang="de-DE" dirty="0" err="1" smtClean="0"/>
              <a:t>Building</a:t>
            </a:r>
            <a:r>
              <a:rPr lang="de-DE" dirty="0" smtClean="0"/>
              <a:t> </a:t>
            </a:r>
            <a:r>
              <a:rPr lang="de-DE" dirty="0" err="1" smtClean="0"/>
              <a:t>Steps</a:t>
            </a:r>
            <a:endParaRPr lang="de-DE" dirty="0"/>
          </a:p>
        </p:txBody>
      </p:sp>
      <p:sp>
        <p:nvSpPr>
          <p:cNvPr id="4" name="Abgerundetes Rechteck 3"/>
          <p:cNvSpPr/>
          <p:nvPr/>
        </p:nvSpPr>
        <p:spPr bwMode="auto">
          <a:xfrm>
            <a:off x="5707360"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smtClean="0">
                <a:ln w="18415" cmpd="sng">
                  <a:noFill/>
                  <a:prstDash val="solid"/>
                </a:ln>
                <a:solidFill>
                  <a:schemeClr val="bg1"/>
                </a:solidFill>
                <a:latin typeface="+mj-lt"/>
              </a:rPr>
              <a:t>Doc</a:t>
            </a:r>
            <a:endParaRPr kumimoji="0" lang="de-DE" sz="1400" b="0" i="0" u="none" strike="noStrike" normalizeH="0" baseline="0" dirty="0">
              <a:ln w="18415" cmpd="sng">
                <a:noFill/>
                <a:prstDash val="solid"/>
              </a:ln>
              <a:solidFill>
                <a:schemeClr val="bg1"/>
              </a:solidFill>
              <a:latin typeface="+mj-lt"/>
            </a:endParaRPr>
          </a:p>
        </p:txBody>
      </p:sp>
      <p:sp>
        <p:nvSpPr>
          <p:cNvPr id="5" name="Pfeil nach rechts 4"/>
          <p:cNvSpPr/>
          <p:nvPr/>
        </p:nvSpPr>
        <p:spPr bwMode="auto">
          <a:xfrm>
            <a:off x="4675628" y="2924944"/>
            <a:ext cx="978408" cy="48463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400" b="1" i="0" u="none" strike="noStrike" cap="none" normalizeH="0" baseline="0">
              <a:ln>
                <a:noFill/>
              </a:ln>
              <a:solidFill>
                <a:schemeClr val="tx1"/>
              </a:solidFill>
              <a:effectLst/>
              <a:latin typeface="+mj-lt"/>
            </a:endParaRPr>
          </a:p>
        </p:txBody>
      </p:sp>
      <p:sp>
        <p:nvSpPr>
          <p:cNvPr id="6" name="Abgerundetes Rechteck 5"/>
          <p:cNvSpPr/>
          <p:nvPr/>
        </p:nvSpPr>
        <p:spPr bwMode="auto">
          <a:xfrm>
            <a:off x="1708448"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Linting</a:t>
            </a:r>
            <a:endParaRPr kumimoji="0" lang="de-DE" sz="1400" b="0" i="0" u="none" strike="noStrike" normalizeH="0" baseline="0" dirty="0">
              <a:ln w="18415" cmpd="sng">
                <a:noFill/>
                <a:prstDash val="solid"/>
              </a:ln>
              <a:solidFill>
                <a:schemeClr val="bg1"/>
              </a:solidFill>
              <a:latin typeface="+mj-lt"/>
            </a:endParaRPr>
          </a:p>
        </p:txBody>
      </p:sp>
      <p:sp>
        <p:nvSpPr>
          <p:cNvPr id="7" name="Pfeil nach rechts 6"/>
          <p:cNvSpPr/>
          <p:nvPr/>
        </p:nvSpPr>
        <p:spPr bwMode="auto">
          <a:xfrm>
            <a:off x="2676172" y="2924944"/>
            <a:ext cx="978408" cy="48463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400" b="1" i="0" u="none" strike="noStrike" cap="none" normalizeH="0" baseline="0">
              <a:ln>
                <a:noFill/>
              </a:ln>
              <a:solidFill>
                <a:schemeClr val="tx1"/>
              </a:solidFill>
              <a:effectLst/>
              <a:latin typeface="+mj-lt"/>
            </a:endParaRPr>
          </a:p>
        </p:txBody>
      </p:sp>
      <p:sp>
        <p:nvSpPr>
          <p:cNvPr id="8" name="Abgerundetes Rechteck 7"/>
          <p:cNvSpPr/>
          <p:nvPr/>
        </p:nvSpPr>
        <p:spPr bwMode="auto">
          <a:xfrm>
            <a:off x="3707904"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err="1" smtClean="0">
                <a:ln w="18415" cmpd="sng">
                  <a:noFill/>
                  <a:prstDash val="solid"/>
                </a:ln>
                <a:solidFill>
                  <a:schemeClr val="bg1"/>
                </a:solidFill>
                <a:latin typeface="+mj-lt"/>
              </a:rPr>
              <a:t>Testing</a:t>
            </a:r>
            <a:endParaRPr kumimoji="0" lang="de-DE" sz="1400" b="0" i="0" u="none" strike="noStrike" normalizeH="0" baseline="0" dirty="0">
              <a:ln w="18415" cmpd="sng">
                <a:noFill/>
                <a:prstDash val="solid"/>
              </a:ln>
              <a:solidFill>
                <a:schemeClr val="bg1"/>
              </a:solidFill>
              <a:latin typeface="+mj-lt"/>
            </a:endParaRPr>
          </a:p>
        </p:txBody>
      </p:sp>
      <p:sp>
        <p:nvSpPr>
          <p:cNvPr id="9" name="Abgerundetes Rechteck 8"/>
          <p:cNvSpPr/>
          <p:nvPr/>
        </p:nvSpPr>
        <p:spPr bwMode="auto">
          <a:xfrm>
            <a:off x="7763972" y="2708920"/>
            <a:ext cx="914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normalizeH="0" baseline="0" dirty="0" smtClean="0">
                <a:ln w="18415" cmpd="sng">
                  <a:noFill/>
                  <a:prstDash val="solid"/>
                </a:ln>
                <a:solidFill>
                  <a:schemeClr val="bg1"/>
                </a:solidFill>
                <a:latin typeface="+mj-lt"/>
              </a:rPr>
              <a:t>Plato</a:t>
            </a:r>
            <a:endParaRPr kumimoji="0" lang="de-DE" sz="1400" b="0" i="0" u="none" strike="noStrike" normalizeH="0" baseline="0" dirty="0">
              <a:ln w="18415" cmpd="sng">
                <a:noFill/>
                <a:prstDash val="solid"/>
              </a:ln>
              <a:solidFill>
                <a:schemeClr val="bg1"/>
              </a:solidFill>
              <a:latin typeface="+mj-lt"/>
            </a:endParaRPr>
          </a:p>
        </p:txBody>
      </p:sp>
      <p:sp>
        <p:nvSpPr>
          <p:cNvPr id="10" name="Pfeil nach rechts 9"/>
          <p:cNvSpPr/>
          <p:nvPr/>
        </p:nvSpPr>
        <p:spPr bwMode="auto">
          <a:xfrm>
            <a:off x="6732240" y="2924944"/>
            <a:ext cx="978408" cy="48463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400" b="1" i="0" u="none" strike="noStrike" cap="none" normalizeH="0" baseline="0">
              <a:ln>
                <a:noFill/>
              </a:ln>
              <a:solidFill>
                <a:schemeClr val="tx1"/>
              </a:solidFill>
              <a:effectLst/>
              <a:latin typeface="+mj-lt"/>
            </a:endParaRPr>
          </a:p>
        </p:txBody>
      </p:sp>
    </p:spTree>
    <p:extLst>
      <p:ext uri="{BB962C8B-B14F-4D97-AF65-F5344CB8AC3E}">
        <p14:creationId xmlns:p14="http://schemas.microsoft.com/office/powerpoint/2010/main" val="3238029732"/>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Plato</a:t>
            </a:r>
            <a:endParaRPr lang="de-DE" dirty="0"/>
          </a:p>
        </p:txBody>
      </p:sp>
      <p:pic>
        <p:nvPicPr>
          <p:cNvPr id="4" name="Bild 3" descr="plat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742770"/>
          </a:xfrm>
          <a:prstGeom prst="rect">
            <a:avLst/>
          </a:prstGeom>
        </p:spPr>
      </p:pic>
    </p:spTree>
    <p:extLst>
      <p:ext uri="{BB962C8B-B14F-4D97-AF65-F5344CB8AC3E}">
        <p14:creationId xmlns:p14="http://schemas.microsoft.com/office/powerpoint/2010/main" val="19368623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36512" y="0"/>
            <a:ext cx="9433048" cy="7101408"/>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2"/>
              </a:solidFill>
            </a:endParaRPr>
          </a:p>
        </p:txBody>
      </p:sp>
      <p:sp>
        <p:nvSpPr>
          <p:cNvPr id="2" name="Inhaltsplatzhalter 1"/>
          <p:cNvSpPr>
            <a:spLocks noGrp="1"/>
          </p:cNvSpPr>
          <p:nvPr>
            <p:ph idx="1"/>
          </p:nvPr>
        </p:nvSpPr>
        <p:spPr/>
        <p:txBody>
          <a:bodyPr/>
          <a:lstStyle/>
          <a:p>
            <a:pPr marL="0" indent="0">
              <a:buNone/>
            </a:pPr>
            <a:r>
              <a:rPr lang="de-DE" dirty="0" smtClean="0">
                <a:solidFill>
                  <a:srgbClr val="FFFFFF"/>
                </a:solidFill>
              </a:rPr>
              <a:t>Installiere das </a:t>
            </a:r>
            <a:r>
              <a:rPr lang="de-DE" dirty="0" err="1" smtClean="0">
                <a:solidFill>
                  <a:srgbClr val="FFFFFF"/>
                </a:solidFill>
              </a:rPr>
              <a:t>plato-plugin</a:t>
            </a:r>
            <a:r>
              <a:rPr lang="de-DE" dirty="0" smtClean="0">
                <a:solidFill>
                  <a:srgbClr val="FFFFFF"/>
                </a:solidFill>
              </a:rPr>
              <a:t> </a:t>
            </a:r>
            <a:r>
              <a:rPr lang="de-DE" dirty="0" err="1" smtClean="0">
                <a:solidFill>
                  <a:srgbClr val="FFFFFF"/>
                </a:solidFill>
                <a:latin typeface="Consolas"/>
                <a:cs typeface="Consolas"/>
              </a:rPr>
              <a:t>grunt</a:t>
            </a:r>
            <a:r>
              <a:rPr lang="de-DE" dirty="0" err="1">
                <a:solidFill>
                  <a:srgbClr val="FFFFFF"/>
                </a:solidFill>
                <a:latin typeface="Consolas"/>
                <a:cs typeface="Consolas"/>
              </a:rPr>
              <a:t>-</a:t>
            </a:r>
            <a:r>
              <a:rPr lang="de-DE" dirty="0" err="1" smtClean="0">
                <a:solidFill>
                  <a:srgbClr val="FFFFFF"/>
                </a:solidFill>
                <a:latin typeface="Consolas"/>
                <a:cs typeface="Consolas"/>
              </a:rPr>
              <a:t>plato</a:t>
            </a:r>
            <a:r>
              <a:rPr lang="de-DE" dirty="0" smtClean="0">
                <a:solidFill>
                  <a:srgbClr val="FFFFFF"/>
                </a:solidFill>
              </a:rPr>
              <a:t> </a:t>
            </a:r>
            <a:r>
              <a:rPr lang="de-DE" dirty="0" smtClean="0">
                <a:solidFill>
                  <a:srgbClr val="FFFFFF"/>
                </a:solidFill>
              </a:rPr>
              <a:t>und konfiguriere </a:t>
            </a:r>
            <a:r>
              <a:rPr lang="de-DE" dirty="0" smtClean="0">
                <a:solidFill>
                  <a:srgbClr val="FFFFFF"/>
                </a:solidFill>
              </a:rPr>
              <a:t>es.</a:t>
            </a:r>
            <a:endParaRPr lang="de-DE" dirty="0" smtClean="0">
              <a:solidFill>
                <a:srgbClr val="FFFFFF"/>
              </a:solidFill>
            </a:endParaRPr>
          </a:p>
          <a:p>
            <a:pPr marL="0" indent="0">
              <a:buNone/>
            </a:pPr>
            <a:r>
              <a:rPr lang="de-DE" dirty="0">
                <a:solidFill>
                  <a:srgbClr val="FFFFFF"/>
                </a:solidFill>
                <a:latin typeface="Consolas"/>
                <a:cs typeface="Consolas"/>
              </a:rPr>
              <a:t>	</a:t>
            </a:r>
            <a:r>
              <a:rPr lang="tr-TR" dirty="0" smtClean="0">
                <a:solidFill>
                  <a:srgbClr val="FFFFFF"/>
                </a:solidFill>
                <a:latin typeface="Consolas"/>
                <a:cs typeface="Consolas"/>
              </a:rPr>
              <a:t>plato</a:t>
            </a:r>
            <a:r>
              <a:rPr lang="tr-TR" dirty="0">
                <a:solidFill>
                  <a:srgbClr val="FFFFFF"/>
                </a:solidFill>
                <a:latin typeface="Consolas"/>
                <a:cs typeface="Consolas"/>
              </a:rPr>
              <a:t>: {</a:t>
            </a:r>
          </a:p>
          <a:p>
            <a:pPr marL="0" indent="0">
              <a:buNone/>
            </a:pPr>
            <a:r>
              <a:rPr lang="tr-TR" dirty="0" smtClean="0">
                <a:solidFill>
                  <a:srgbClr val="FFFFFF"/>
                </a:solidFill>
                <a:latin typeface="Consolas"/>
                <a:cs typeface="Consolas"/>
              </a:rPr>
              <a:t>	  </a:t>
            </a:r>
            <a:r>
              <a:rPr lang="tr-TR" dirty="0" err="1" smtClean="0">
                <a:solidFill>
                  <a:srgbClr val="FFFFFF"/>
                </a:solidFill>
                <a:latin typeface="Consolas"/>
                <a:cs typeface="Consolas"/>
              </a:rPr>
              <a:t>reports</a:t>
            </a:r>
            <a:r>
              <a:rPr lang="tr-TR" dirty="0">
                <a:solidFill>
                  <a:srgbClr val="FFFFFF"/>
                </a:solidFill>
                <a:latin typeface="Consolas"/>
                <a:cs typeface="Consolas"/>
              </a:rPr>
              <a:t>: {</a:t>
            </a: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  </a:t>
            </a:r>
            <a:r>
              <a:rPr lang="tr-TR" dirty="0">
                <a:solidFill>
                  <a:srgbClr val="FFFFFF"/>
                </a:solidFill>
                <a:latin typeface="Consolas"/>
                <a:cs typeface="Consolas"/>
              </a:rPr>
              <a:t> </a:t>
            </a:r>
            <a:r>
              <a:rPr lang="tr-TR" dirty="0" err="1" smtClean="0">
                <a:solidFill>
                  <a:srgbClr val="FFFFFF"/>
                </a:solidFill>
                <a:latin typeface="Consolas"/>
                <a:cs typeface="Consolas"/>
              </a:rPr>
              <a:t>files</a:t>
            </a:r>
            <a:r>
              <a:rPr lang="tr-TR" dirty="0">
                <a:solidFill>
                  <a:srgbClr val="FFFFFF"/>
                </a:solidFill>
                <a:latin typeface="Consolas"/>
                <a:cs typeface="Consolas"/>
              </a:rPr>
              <a:t>: {</a:t>
            </a: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a:t>
            </a:r>
            <a:r>
              <a:rPr lang="tr-TR" dirty="0" err="1">
                <a:solidFill>
                  <a:srgbClr val="FFFFFF"/>
                </a:solidFill>
                <a:latin typeface="Consolas"/>
                <a:cs typeface="Consolas"/>
              </a:rPr>
              <a:t>report</a:t>
            </a:r>
            <a:r>
              <a:rPr lang="tr-TR" dirty="0">
                <a:solidFill>
                  <a:srgbClr val="FFFFFF"/>
                </a:solidFill>
                <a:latin typeface="Consolas"/>
                <a:cs typeface="Consolas"/>
              </a:rPr>
              <a:t>': </a:t>
            </a:r>
            <a:endParaRPr lang="tr-TR" dirty="0" smtClean="0">
              <a:solidFill>
                <a:srgbClr val="FFFFFF"/>
              </a:solidFill>
              <a:latin typeface="Consolas"/>
              <a:cs typeface="Consolas"/>
            </a:endParaRP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		[</a:t>
            </a:r>
            <a:r>
              <a:rPr lang="tr-TR" dirty="0">
                <a:solidFill>
                  <a:srgbClr val="FFFFFF"/>
                </a:solidFill>
                <a:latin typeface="Consolas"/>
                <a:cs typeface="Consolas"/>
              </a:rPr>
              <a:t>'</a:t>
            </a:r>
            <a:r>
              <a:rPr lang="tr-TR" dirty="0" err="1">
                <a:solidFill>
                  <a:srgbClr val="FFFFFF"/>
                </a:solidFill>
                <a:latin typeface="Consolas"/>
                <a:cs typeface="Consolas"/>
              </a:rPr>
              <a:t>app</a:t>
            </a:r>
            <a:r>
              <a:rPr lang="tr-TR" dirty="0">
                <a:solidFill>
                  <a:srgbClr val="FFFFFF"/>
                </a:solidFill>
                <a:latin typeface="Consolas"/>
                <a:cs typeface="Consolas"/>
              </a:rPr>
              <a:t>/{,*/}*.</a:t>
            </a:r>
            <a:r>
              <a:rPr lang="tr-TR" dirty="0" err="1">
                <a:solidFill>
                  <a:srgbClr val="FFFFFF"/>
                </a:solidFill>
                <a:latin typeface="Consolas"/>
                <a:cs typeface="Consolas"/>
              </a:rPr>
              <a:t>js</a:t>
            </a:r>
            <a:r>
              <a:rPr lang="tr-TR" dirty="0">
                <a:solidFill>
                  <a:srgbClr val="FFFFFF"/>
                </a:solidFill>
                <a:latin typeface="Consolas"/>
                <a:cs typeface="Consolas"/>
              </a:rPr>
              <a:t>','test/{,*/}*.</a:t>
            </a:r>
            <a:r>
              <a:rPr lang="tr-TR" dirty="0" err="1">
                <a:solidFill>
                  <a:srgbClr val="FFFFFF"/>
                </a:solidFill>
                <a:latin typeface="Consolas"/>
                <a:cs typeface="Consolas"/>
              </a:rPr>
              <a:t>js</a:t>
            </a:r>
            <a:r>
              <a:rPr lang="tr-TR" dirty="0">
                <a:solidFill>
                  <a:srgbClr val="FFFFFF"/>
                </a:solidFill>
                <a:latin typeface="Consolas"/>
                <a:cs typeface="Consolas"/>
              </a:rPr>
              <a:t>']</a:t>
            </a: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a:t>
            </a:r>
            <a:endParaRPr lang="tr-TR" dirty="0">
              <a:solidFill>
                <a:srgbClr val="FFFFFF"/>
              </a:solidFill>
              <a:latin typeface="Consolas"/>
              <a:cs typeface="Consolas"/>
            </a:endParaRP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a:t>
            </a:r>
            <a:r>
              <a:rPr lang="tr-TR" dirty="0">
                <a:solidFill>
                  <a:srgbClr val="FFFFFF"/>
                </a:solidFill>
                <a:latin typeface="Consolas"/>
                <a:cs typeface="Consolas"/>
              </a:rPr>
              <a:t>,</a:t>
            </a:r>
          </a:p>
          <a:p>
            <a:pPr marL="0" indent="0">
              <a:buNone/>
            </a:pPr>
            <a:r>
              <a:rPr lang="tr-TR" dirty="0">
                <a:solidFill>
                  <a:srgbClr val="FFFFFF"/>
                </a:solidFill>
                <a:latin typeface="Consolas"/>
                <a:cs typeface="Consolas"/>
              </a:rPr>
              <a:t>      </a:t>
            </a:r>
            <a:r>
              <a:rPr lang="tr-TR" dirty="0" smtClean="0">
                <a:solidFill>
                  <a:srgbClr val="FFFFFF"/>
                </a:solidFill>
                <a:latin typeface="Consolas"/>
                <a:cs typeface="Consolas"/>
              </a:rPr>
              <a:t>}</a:t>
            </a:r>
          </a:p>
          <a:p>
            <a:pPr marL="0" indent="0">
              <a:buNone/>
            </a:pPr>
            <a:r>
              <a:rPr lang="tr-TR" dirty="0" err="1" smtClean="0">
                <a:solidFill>
                  <a:srgbClr val="FFFFFF"/>
                </a:solidFill>
                <a:latin typeface="Calibri"/>
                <a:cs typeface="Calibri"/>
              </a:rPr>
              <a:t>Erzeuge</a:t>
            </a:r>
            <a:r>
              <a:rPr lang="tr-TR" dirty="0" smtClean="0">
                <a:solidFill>
                  <a:srgbClr val="FFFFFF"/>
                </a:solidFill>
                <a:latin typeface="Calibri"/>
                <a:cs typeface="Calibri"/>
              </a:rPr>
              <a:t> </a:t>
            </a:r>
            <a:r>
              <a:rPr lang="tr-TR" dirty="0" err="1" smtClean="0">
                <a:solidFill>
                  <a:srgbClr val="FFFFFF"/>
                </a:solidFill>
                <a:latin typeface="Calibri"/>
                <a:cs typeface="Calibri"/>
              </a:rPr>
              <a:t>mehrere</a:t>
            </a:r>
            <a:r>
              <a:rPr lang="tr-TR" dirty="0" smtClean="0">
                <a:solidFill>
                  <a:srgbClr val="FFFFFF"/>
                </a:solidFill>
                <a:latin typeface="Calibri"/>
                <a:cs typeface="Calibri"/>
              </a:rPr>
              <a:t> Plato-</a:t>
            </a:r>
            <a:r>
              <a:rPr lang="tr-TR" dirty="0" err="1" smtClean="0">
                <a:solidFill>
                  <a:srgbClr val="FFFFFF"/>
                </a:solidFill>
                <a:latin typeface="Calibri"/>
                <a:cs typeface="Calibri"/>
              </a:rPr>
              <a:t>Reports</a:t>
            </a:r>
            <a:r>
              <a:rPr lang="tr-TR" dirty="0" smtClean="0">
                <a:solidFill>
                  <a:srgbClr val="FFFFFF"/>
                </a:solidFill>
                <a:latin typeface="Calibri"/>
                <a:cs typeface="Calibri"/>
              </a:rPr>
              <a:t> in </a:t>
            </a:r>
            <a:r>
              <a:rPr lang="tr-TR" dirty="0" err="1" smtClean="0">
                <a:solidFill>
                  <a:srgbClr val="FFFFFF"/>
                </a:solidFill>
                <a:latin typeface="Calibri"/>
                <a:cs typeface="Calibri"/>
              </a:rPr>
              <a:t>Folge</a:t>
            </a:r>
            <a:r>
              <a:rPr lang="tr-TR" dirty="0" smtClean="0">
                <a:solidFill>
                  <a:srgbClr val="FFFFFF"/>
                </a:solidFill>
                <a:latin typeface="Calibri"/>
                <a:cs typeface="Calibri"/>
              </a:rPr>
              <a:t>.</a:t>
            </a:r>
            <a:endParaRPr lang="tr-TR" dirty="0">
              <a:solidFill>
                <a:srgbClr val="FFFFFF"/>
              </a:solidFill>
              <a:latin typeface="Calibri"/>
              <a:cs typeface="Calibri"/>
            </a:endParaRPr>
          </a:p>
          <a:p>
            <a:pPr marL="0" indent="0">
              <a:buNone/>
            </a:pPr>
            <a:endParaRPr lang="de-DE" dirty="0" smtClean="0">
              <a:solidFill>
                <a:srgbClr val="FFFFFF"/>
              </a:solidFill>
              <a:latin typeface="Consolas"/>
              <a:cs typeface="Consolas"/>
            </a:endParaRPr>
          </a:p>
        </p:txBody>
      </p:sp>
      <p:sp>
        <p:nvSpPr>
          <p:cNvPr id="3" name="Titel 2"/>
          <p:cNvSpPr>
            <a:spLocks noGrp="1"/>
          </p:cNvSpPr>
          <p:nvPr>
            <p:ph type="title"/>
          </p:nvPr>
        </p:nvSpPr>
        <p:spPr/>
        <p:txBody>
          <a:bodyPr/>
          <a:lstStyle/>
          <a:p>
            <a:r>
              <a:rPr lang="de-DE" dirty="0" smtClean="0">
                <a:solidFill>
                  <a:srgbClr val="FFFFFF"/>
                </a:solidFill>
              </a:rPr>
              <a:t>Übung #5 -  Plato</a:t>
            </a:r>
            <a:endParaRPr lang="de-DE" dirty="0">
              <a:solidFill>
                <a:srgbClr val="FFFFFF"/>
              </a:solidFill>
            </a:endParaRPr>
          </a:p>
        </p:txBody>
      </p:sp>
    </p:spTree>
    <p:extLst>
      <p:ext uri="{BB962C8B-B14F-4D97-AF65-F5344CB8AC3E}">
        <p14:creationId xmlns:p14="http://schemas.microsoft.com/office/powerpoint/2010/main" val="2271612627"/>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solidFill>
                  <a:schemeClr val="bg1"/>
                </a:solidFill>
              </a:rPr>
              <a:t>JS Core</a:t>
            </a:r>
            <a:endParaRPr lang="de-DE" dirty="0">
              <a:solidFill>
                <a:schemeClr val="bg1"/>
              </a:solidFill>
            </a:endParaRPr>
          </a:p>
        </p:txBody>
      </p:sp>
      <p:pic>
        <p:nvPicPr>
          <p:cNvPr id="3" name="Bild 2" descr="2012-04-26 22.26.11.jpg"/>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8520" y="-52833"/>
            <a:ext cx="9252520" cy="6910833"/>
          </a:xfrm>
          <a:prstGeom prst="rect">
            <a:avLst/>
          </a:prstGeom>
        </p:spPr>
      </p:pic>
      <p:sp>
        <p:nvSpPr>
          <p:cNvPr id="7" name="Titel 3"/>
          <p:cNvSpPr txBox="1">
            <a:spLocks/>
          </p:cNvSpPr>
          <p:nvPr/>
        </p:nvSpPr>
        <p:spPr>
          <a:xfrm>
            <a:off x="683568" y="-27384"/>
            <a:ext cx="8572560" cy="562539"/>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b="1" kern="1200">
                <a:solidFill>
                  <a:schemeClr val="accent2"/>
                </a:solidFill>
                <a:latin typeface="Verdana" pitchFamily="34" charset="0"/>
                <a:ea typeface="Verdana" pitchFamily="34" charset="0"/>
                <a:cs typeface="Verdana" pitchFamily="34" charset="0"/>
              </a:defRPr>
            </a:lvl1pPr>
          </a:lstStyle>
          <a:p>
            <a:r>
              <a:rPr lang="de-DE" dirty="0" smtClean="0">
                <a:solidFill>
                  <a:schemeClr val="bg1"/>
                </a:solidFill>
              </a:rPr>
              <a:t>4</a:t>
            </a:r>
            <a:r>
              <a:rPr lang="de-DE" dirty="0">
                <a:solidFill>
                  <a:schemeClr val="bg1"/>
                </a:solidFill>
              </a:rPr>
              <a:t>. Prototypische Vererbung</a:t>
            </a:r>
            <a:endParaRPr lang="de-DE" dirty="0">
              <a:solidFill>
                <a:schemeClr val="bg1"/>
              </a:solidFill>
            </a:endParaRPr>
          </a:p>
        </p:txBody>
      </p:sp>
    </p:spTree>
    <p:extLst>
      <p:ext uri="{BB962C8B-B14F-4D97-AF65-F5344CB8AC3E}">
        <p14:creationId xmlns:p14="http://schemas.microsoft.com/office/powerpoint/2010/main" val="637985456"/>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p:cNvSpPr>
            <a:spLocks noGrp="1"/>
          </p:cNvSpPr>
          <p:nvPr>
            <p:ph idx="1"/>
          </p:nvPr>
        </p:nvSpPr>
        <p:spPr/>
        <p:txBody>
          <a:bodyPr/>
          <a:lstStyle/>
          <a:p>
            <a:r>
              <a:rPr lang="fr-FR" dirty="0" err="1"/>
              <a:t>function</a:t>
            </a:r>
            <a:r>
              <a:rPr lang="fr-FR" dirty="0"/>
              <a:t> plus(x, y) {</a:t>
            </a:r>
            <a:endParaRPr lang="de-DE" dirty="0"/>
          </a:p>
          <a:p>
            <a:r>
              <a:rPr lang="fr-FR" dirty="0"/>
              <a:t>	return x + y; </a:t>
            </a:r>
            <a:r>
              <a:rPr lang="fr-FR" dirty="0" smtClean="0"/>
              <a:t>// </a:t>
            </a:r>
            <a:r>
              <a:rPr lang="fr-FR" dirty="0" err="1" smtClean="0"/>
              <a:t>ansonsten</a:t>
            </a:r>
            <a:r>
              <a:rPr lang="fr-FR" dirty="0" smtClean="0"/>
              <a:t> undefined</a:t>
            </a:r>
            <a:endParaRPr lang="de-DE" dirty="0"/>
          </a:p>
          <a:p>
            <a:r>
              <a:rPr lang="de-DE" dirty="0"/>
              <a:t>}</a:t>
            </a:r>
          </a:p>
          <a:p>
            <a:r>
              <a:rPr lang="de-DE" dirty="0"/>
              <a:t> </a:t>
            </a:r>
          </a:p>
          <a:p>
            <a:r>
              <a:rPr lang="de-DE" dirty="0" smtClean="0"/>
              <a:t>plus</a:t>
            </a:r>
            <a:r>
              <a:rPr lang="de-DE" dirty="0"/>
              <a:t>(1,2</a:t>
            </a:r>
            <a:r>
              <a:rPr lang="de-DE" dirty="0" smtClean="0"/>
              <a:t>); </a:t>
            </a:r>
            <a:r>
              <a:rPr lang="de-DE" dirty="0"/>
              <a:t>/</a:t>
            </a:r>
            <a:r>
              <a:rPr lang="de-DE" dirty="0" smtClean="0"/>
              <a:t>/ 3 </a:t>
            </a:r>
            <a:endParaRPr lang="de-DE" dirty="0"/>
          </a:p>
        </p:txBody>
      </p:sp>
      <p:sp>
        <p:nvSpPr>
          <p:cNvPr id="3" name="Titel 2"/>
          <p:cNvSpPr>
            <a:spLocks noGrp="1"/>
          </p:cNvSpPr>
          <p:nvPr>
            <p:ph type="title"/>
          </p:nvPr>
        </p:nvSpPr>
        <p:spPr/>
        <p:txBody>
          <a:bodyPr/>
          <a:lstStyle/>
          <a:p>
            <a:r>
              <a:rPr lang="de-DE" dirty="0" err="1" smtClean="0"/>
              <a:t>Funktionsliteral</a:t>
            </a:r>
            <a:endParaRPr lang="de-DE" dirty="0"/>
          </a:p>
        </p:txBody>
      </p:sp>
    </p:spTree>
    <p:extLst>
      <p:ext uri="{BB962C8B-B14F-4D97-AF65-F5344CB8AC3E}">
        <p14:creationId xmlns:p14="http://schemas.microsoft.com/office/powerpoint/2010/main" val="1015639333"/>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smtClean="0"/>
              <a:t>Funktionen lassen sich nicht anhand der Parameter überladen.</a:t>
            </a:r>
          </a:p>
          <a:p>
            <a:r>
              <a:rPr lang="de-DE" dirty="0" smtClean="0"/>
              <a:t>Nicht übergebene Parameter sind „undefined“.</a:t>
            </a:r>
          </a:p>
          <a:p>
            <a:r>
              <a:rPr lang="de-DE" dirty="0" smtClean="0"/>
              <a:t>Zuviel übergebene Parameter stehen im Bonusparameter „</a:t>
            </a:r>
            <a:r>
              <a:rPr lang="de-DE" dirty="0" err="1" smtClean="0"/>
              <a:t>arguments</a:t>
            </a:r>
            <a:r>
              <a:rPr lang="de-DE" dirty="0" smtClean="0"/>
              <a:t>“ zur Verfügung.</a:t>
            </a:r>
            <a:endParaRPr lang="de-DE" dirty="0"/>
          </a:p>
        </p:txBody>
      </p:sp>
      <p:sp>
        <p:nvSpPr>
          <p:cNvPr id="4" name="Titel 3"/>
          <p:cNvSpPr>
            <a:spLocks noGrp="1"/>
          </p:cNvSpPr>
          <p:nvPr>
            <p:ph type="title"/>
          </p:nvPr>
        </p:nvSpPr>
        <p:spPr/>
        <p:txBody>
          <a:bodyPr/>
          <a:lstStyle/>
          <a:p>
            <a:r>
              <a:rPr lang="de-DE" dirty="0" smtClean="0"/>
              <a:t>Parameter</a:t>
            </a:r>
            <a:endParaRPr lang="de-DE" dirty="0"/>
          </a:p>
        </p:txBody>
      </p:sp>
    </p:spTree>
    <p:extLst>
      <p:ext uri="{BB962C8B-B14F-4D97-AF65-F5344CB8AC3E}">
        <p14:creationId xmlns:p14="http://schemas.microsoft.com/office/powerpoint/2010/main" val="2255883947"/>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err="1"/>
              <a:t>function</a:t>
            </a:r>
            <a:r>
              <a:rPr lang="de-DE" dirty="0"/>
              <a:t> </a:t>
            </a:r>
            <a:r>
              <a:rPr lang="de-DE" dirty="0" err="1"/>
              <a:t>plusAll</a:t>
            </a:r>
            <a:r>
              <a:rPr lang="de-DE" dirty="0"/>
              <a:t>() {</a:t>
            </a:r>
          </a:p>
          <a:p>
            <a:r>
              <a:rPr lang="de-DE" dirty="0"/>
              <a:t>	</a:t>
            </a:r>
            <a:r>
              <a:rPr lang="de-DE" dirty="0" err="1"/>
              <a:t>var</a:t>
            </a:r>
            <a:r>
              <a:rPr lang="de-DE" dirty="0"/>
              <a:t> </a:t>
            </a:r>
            <a:r>
              <a:rPr lang="de-DE" dirty="0" err="1"/>
              <a:t>result</a:t>
            </a:r>
            <a:r>
              <a:rPr lang="de-DE" dirty="0"/>
              <a:t> = 0;</a:t>
            </a:r>
          </a:p>
          <a:p>
            <a:r>
              <a:rPr lang="de-DE" dirty="0"/>
              <a:t>	</a:t>
            </a:r>
            <a:r>
              <a:rPr lang="de-DE" dirty="0" err="1"/>
              <a:t>for</a:t>
            </a:r>
            <a:r>
              <a:rPr lang="de-DE" dirty="0"/>
              <a:t> (</a:t>
            </a:r>
            <a:r>
              <a:rPr lang="de-DE" dirty="0" err="1"/>
              <a:t>var</a:t>
            </a:r>
            <a:r>
              <a:rPr lang="de-DE" dirty="0"/>
              <a:t> i in </a:t>
            </a:r>
            <a:r>
              <a:rPr lang="de-DE" dirty="0" err="1"/>
              <a:t>arguments</a:t>
            </a:r>
            <a:r>
              <a:rPr lang="de-DE" dirty="0"/>
              <a:t>) {</a:t>
            </a:r>
          </a:p>
          <a:p>
            <a:r>
              <a:rPr lang="de-DE" dirty="0"/>
              <a:t>		</a:t>
            </a:r>
            <a:r>
              <a:rPr lang="de-DE" dirty="0" err="1"/>
              <a:t>result</a:t>
            </a:r>
            <a:r>
              <a:rPr lang="de-DE" dirty="0"/>
              <a:t> += </a:t>
            </a:r>
            <a:r>
              <a:rPr lang="de-DE" dirty="0" err="1"/>
              <a:t>arguments</a:t>
            </a:r>
            <a:r>
              <a:rPr lang="de-DE" dirty="0"/>
              <a:t>[i]; </a:t>
            </a:r>
          </a:p>
          <a:p>
            <a:r>
              <a:rPr lang="de-DE" dirty="0"/>
              <a:t>	} </a:t>
            </a:r>
          </a:p>
          <a:p>
            <a:r>
              <a:rPr lang="de-DE" dirty="0"/>
              <a:t>	</a:t>
            </a:r>
            <a:r>
              <a:rPr lang="de-DE" dirty="0" err="1"/>
              <a:t>return</a:t>
            </a:r>
            <a:r>
              <a:rPr lang="de-DE" dirty="0"/>
              <a:t> </a:t>
            </a:r>
            <a:r>
              <a:rPr lang="de-DE" dirty="0" err="1"/>
              <a:t>result</a:t>
            </a:r>
            <a:r>
              <a:rPr lang="de-DE" dirty="0"/>
              <a:t>;</a:t>
            </a:r>
          </a:p>
          <a:p>
            <a:r>
              <a:rPr lang="de-DE" dirty="0"/>
              <a:t>}</a:t>
            </a:r>
          </a:p>
          <a:p>
            <a:r>
              <a:rPr lang="de-DE" dirty="0" err="1" smtClean="0"/>
              <a:t>plusAll</a:t>
            </a:r>
            <a:r>
              <a:rPr lang="de-DE" dirty="0"/>
              <a:t>(</a:t>
            </a:r>
            <a:r>
              <a:rPr lang="de-DE" dirty="0" smtClean="0"/>
              <a:t>); </a:t>
            </a:r>
            <a:r>
              <a:rPr lang="de-DE" dirty="0"/>
              <a:t>//0 </a:t>
            </a:r>
          </a:p>
          <a:p>
            <a:r>
              <a:rPr lang="de-DE" dirty="0" err="1" smtClean="0"/>
              <a:t>plusAll</a:t>
            </a:r>
            <a:r>
              <a:rPr lang="de-DE" dirty="0"/>
              <a:t>(1,2,3,4,5</a:t>
            </a:r>
            <a:r>
              <a:rPr lang="de-DE" dirty="0" smtClean="0"/>
              <a:t>); </a:t>
            </a:r>
            <a:r>
              <a:rPr lang="de-DE" dirty="0"/>
              <a:t>// 15</a:t>
            </a:r>
          </a:p>
          <a:p>
            <a:endParaRPr lang="de-DE" dirty="0"/>
          </a:p>
        </p:txBody>
      </p:sp>
      <p:sp>
        <p:nvSpPr>
          <p:cNvPr id="4" name="Titel 3"/>
          <p:cNvSpPr>
            <a:spLocks noGrp="1"/>
          </p:cNvSpPr>
          <p:nvPr>
            <p:ph type="title"/>
          </p:nvPr>
        </p:nvSpPr>
        <p:spPr/>
        <p:txBody>
          <a:bodyPr/>
          <a:lstStyle/>
          <a:p>
            <a:r>
              <a:rPr lang="de-DE" dirty="0" smtClean="0"/>
              <a:t>Bonusparameter</a:t>
            </a:r>
            <a:endParaRPr lang="de-DE" dirty="0"/>
          </a:p>
        </p:txBody>
      </p:sp>
    </p:spTree>
    <p:extLst>
      <p:ext uri="{BB962C8B-B14F-4D97-AF65-F5344CB8AC3E}">
        <p14:creationId xmlns:p14="http://schemas.microsoft.com/office/powerpoint/2010/main" val="3034858926"/>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pPr marL="0" indent="0">
              <a:buNone/>
            </a:pPr>
            <a:r>
              <a:rPr lang="de-DE" dirty="0" smtClean="0"/>
              <a:t>Das </a:t>
            </a:r>
            <a:r>
              <a:rPr lang="de-DE" dirty="0"/>
              <a:t>Array </a:t>
            </a:r>
            <a:r>
              <a:rPr lang="de-DE" dirty="0" err="1"/>
              <a:t>arguments</a:t>
            </a:r>
            <a:r>
              <a:rPr lang="de-DE" dirty="0"/>
              <a:t> ist kein echtes Array. Es hat zwar ein </a:t>
            </a:r>
            <a:r>
              <a:rPr lang="de-DE" dirty="0" err="1"/>
              <a:t>length</a:t>
            </a:r>
            <a:r>
              <a:rPr lang="de-DE" dirty="0"/>
              <a:t>-Attribut und man kann über dieses iterieren, allerdings fehlen ihm die Methoden eines echten Array-</a:t>
            </a:r>
            <a:r>
              <a:rPr lang="de-DE" dirty="0" smtClean="0"/>
              <a:t>Objekts.</a:t>
            </a:r>
            <a:endParaRPr lang="de-DE" dirty="0"/>
          </a:p>
        </p:txBody>
      </p:sp>
      <p:sp>
        <p:nvSpPr>
          <p:cNvPr id="4" name="Titel 3"/>
          <p:cNvSpPr>
            <a:spLocks noGrp="1"/>
          </p:cNvSpPr>
          <p:nvPr>
            <p:ph type="title"/>
          </p:nvPr>
        </p:nvSpPr>
        <p:spPr/>
        <p:txBody>
          <a:bodyPr/>
          <a:lstStyle/>
          <a:p>
            <a:r>
              <a:rPr lang="de-DE" dirty="0" smtClean="0"/>
              <a:t>Fallstricke des Bonusparameters</a:t>
            </a:r>
            <a:endParaRPr lang="de-DE" dirty="0"/>
          </a:p>
        </p:txBody>
      </p:sp>
    </p:spTree>
    <p:extLst>
      <p:ext uri="{BB962C8B-B14F-4D97-AF65-F5344CB8AC3E}">
        <p14:creationId xmlns:p14="http://schemas.microsoft.com/office/powerpoint/2010/main" val="74980304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763px-No-longer-Xerox_PARC.jpg"/>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6512" y="-33330"/>
            <a:ext cx="9256148" cy="7278754"/>
          </a:xfrm>
          <a:prstGeom prst="rect">
            <a:avLst/>
          </a:prstGeom>
        </p:spPr>
      </p:pic>
      <p:sp>
        <p:nvSpPr>
          <p:cNvPr id="2" name="Inhaltsplatzhalter 1"/>
          <p:cNvSpPr>
            <a:spLocks noGrp="1"/>
          </p:cNvSpPr>
          <p:nvPr>
            <p:ph idx="1"/>
          </p:nvPr>
        </p:nvSpPr>
        <p:spPr/>
        <p:txBody>
          <a:bodyPr/>
          <a:lstStyle/>
          <a:p>
            <a:pPr marL="0" indent="0">
              <a:buNone/>
            </a:pPr>
            <a:r>
              <a:rPr lang="de-DE" dirty="0" smtClean="0">
                <a:solidFill>
                  <a:schemeClr val="bg2"/>
                </a:solidFill>
              </a:rPr>
              <a:t>1980er Jahre: Xerox </a:t>
            </a:r>
            <a:r>
              <a:rPr lang="de-DE" dirty="0">
                <a:solidFill>
                  <a:schemeClr val="bg2"/>
                </a:solidFill>
              </a:rPr>
              <a:t>PARC &amp; Sun </a:t>
            </a:r>
            <a:r>
              <a:rPr lang="de-DE" dirty="0" smtClean="0">
                <a:solidFill>
                  <a:schemeClr val="bg2"/>
                </a:solidFill>
              </a:rPr>
              <a:t>Microsystems</a:t>
            </a:r>
          </a:p>
          <a:p>
            <a:pPr marL="0" indent="0">
              <a:buNone/>
            </a:pPr>
            <a:r>
              <a:rPr lang="de-DE" dirty="0" smtClean="0">
                <a:solidFill>
                  <a:schemeClr val="bg2"/>
                </a:solidFill>
              </a:rPr>
              <a:t>Ziel: mehr Freiheit als bei OO-Sprachen wie Smalltalk</a:t>
            </a:r>
          </a:p>
          <a:p>
            <a:pPr marL="0" indent="0">
              <a:buNone/>
            </a:pPr>
            <a:r>
              <a:rPr lang="de-DE" dirty="0" smtClean="0">
                <a:solidFill>
                  <a:schemeClr val="bg2"/>
                </a:solidFill>
              </a:rPr>
              <a:t>Wenige Konstrukte:</a:t>
            </a:r>
          </a:p>
          <a:p>
            <a:pPr>
              <a:buClr>
                <a:schemeClr val="bg1"/>
              </a:buClr>
            </a:pPr>
            <a:r>
              <a:rPr lang="de-DE" dirty="0" smtClean="0">
                <a:solidFill>
                  <a:schemeClr val="bg1"/>
                </a:solidFill>
              </a:rPr>
              <a:t>Slots</a:t>
            </a:r>
            <a:endParaRPr lang="de-DE" dirty="0">
              <a:solidFill>
                <a:schemeClr val="bg1"/>
              </a:solidFill>
            </a:endParaRPr>
          </a:p>
          <a:p>
            <a:pPr>
              <a:buClr>
                <a:schemeClr val="bg1"/>
              </a:buClr>
            </a:pPr>
            <a:r>
              <a:rPr lang="de-DE" dirty="0" err="1" smtClean="0">
                <a:solidFill>
                  <a:schemeClr val="bg1"/>
                </a:solidFill>
              </a:rPr>
              <a:t>Traits</a:t>
            </a:r>
            <a:endParaRPr lang="de-DE" dirty="0" smtClean="0">
              <a:solidFill>
                <a:schemeClr val="bg1"/>
              </a:solidFill>
            </a:endParaRPr>
          </a:p>
          <a:p>
            <a:pPr>
              <a:buClr>
                <a:schemeClr val="bg1"/>
              </a:buClr>
            </a:pPr>
            <a:r>
              <a:rPr lang="de-DE" dirty="0" smtClean="0">
                <a:solidFill>
                  <a:schemeClr val="bg1"/>
                </a:solidFill>
              </a:rPr>
              <a:t>Prototypen</a:t>
            </a:r>
          </a:p>
          <a:p>
            <a:pPr>
              <a:buClr>
                <a:schemeClr val="bg1"/>
              </a:buClr>
            </a:pPr>
            <a:r>
              <a:rPr lang="de-DE" dirty="0" smtClean="0">
                <a:solidFill>
                  <a:schemeClr val="bg1"/>
                </a:solidFill>
              </a:rPr>
              <a:t>keine Typen </a:t>
            </a:r>
            <a:r>
              <a:rPr lang="de-DE" dirty="0" smtClean="0">
                <a:solidFill>
                  <a:schemeClr val="bg2"/>
                </a:solidFill>
              </a:rPr>
              <a:t>und Klassen</a:t>
            </a:r>
            <a:endParaRPr lang="de-DE" dirty="0">
              <a:solidFill>
                <a:schemeClr val="bg2"/>
              </a:solidFill>
            </a:endParaRPr>
          </a:p>
        </p:txBody>
      </p:sp>
      <p:sp>
        <p:nvSpPr>
          <p:cNvPr id="3" name="Titel 2"/>
          <p:cNvSpPr>
            <a:spLocks noGrp="1"/>
          </p:cNvSpPr>
          <p:nvPr>
            <p:ph type="title"/>
          </p:nvPr>
        </p:nvSpPr>
        <p:spPr/>
        <p:txBody>
          <a:bodyPr>
            <a:normAutofit/>
            <a:scene3d>
              <a:camera prst="orthographicFront"/>
              <a:lightRig rig="soft" dir="tl">
                <a:rot lat="0" lon="0" rev="0"/>
              </a:lightRig>
            </a:scene3d>
            <a:sp3d contourW="25400" prstMaterial="matte">
              <a:contourClr>
                <a:schemeClr val="accent2">
                  <a:tint val="20000"/>
                </a:schemeClr>
              </a:contourClr>
            </a:sp3d>
          </a:bodyPr>
          <a:lstStyle/>
          <a:p>
            <a:r>
              <a:rPr lang="de-DE" dirty="0" err="1" smtClean="0">
                <a:solidFill>
                  <a:srgbClr val="FFFFFF"/>
                </a:solidFill>
              </a:rPr>
              <a:t>Self</a:t>
            </a:r>
            <a:r>
              <a:rPr lang="de-DE" dirty="0" smtClean="0">
                <a:solidFill>
                  <a:srgbClr val="FFFFFF"/>
                </a:solidFill>
              </a:rPr>
              <a:t>: The Power </a:t>
            </a:r>
            <a:r>
              <a:rPr lang="de-DE" dirty="0" err="1" smtClean="0">
                <a:solidFill>
                  <a:srgbClr val="FFFFFF"/>
                </a:solidFill>
              </a:rPr>
              <a:t>of</a:t>
            </a:r>
            <a:r>
              <a:rPr lang="de-DE" dirty="0" smtClean="0">
                <a:solidFill>
                  <a:srgbClr val="FFFFFF"/>
                </a:solidFill>
              </a:rPr>
              <a:t> </a:t>
            </a:r>
            <a:r>
              <a:rPr lang="de-DE" dirty="0" err="1" smtClean="0">
                <a:solidFill>
                  <a:srgbClr val="FFFFFF"/>
                </a:solidFill>
              </a:rPr>
              <a:t>Simplicity</a:t>
            </a:r>
            <a:endParaRPr lang="de-DE" spc="50" dirty="0">
              <a:ln w="11430"/>
              <a:solidFill>
                <a:srgbClr val="FFFFFF"/>
              </a:solidFill>
              <a:effectLst>
                <a:outerShdw blurRad="76200" dist="50800" dir="5400000" algn="tl" rotWithShape="0">
                  <a:srgbClr val="000000">
                    <a:alpha val="65000"/>
                  </a:srgbClr>
                </a:outerShdw>
              </a:effectLst>
            </a:endParaRPr>
          </a:p>
        </p:txBody>
      </p:sp>
      <p:sp>
        <p:nvSpPr>
          <p:cNvPr id="5" name="Textfeld 4"/>
          <p:cNvSpPr txBox="1"/>
          <p:nvPr/>
        </p:nvSpPr>
        <p:spPr>
          <a:xfrm>
            <a:off x="346051" y="6596390"/>
            <a:ext cx="8725466" cy="261610"/>
          </a:xfrm>
          <a:prstGeom prst="rect">
            <a:avLst/>
          </a:prstGeom>
          <a:noFill/>
        </p:spPr>
        <p:txBody>
          <a:bodyPr wrap="none" rtlCol="0">
            <a:spAutoFit/>
          </a:bodyPr>
          <a:lstStyle/>
          <a:p>
            <a:r>
              <a:rPr lang="de-DE" sz="1100" dirty="0" smtClean="0">
                <a:solidFill>
                  <a:srgbClr val="FFFFFF"/>
                </a:solidFill>
              </a:rPr>
              <a:t>Bild: </a:t>
            </a:r>
            <a:r>
              <a:rPr lang="de-DE" sz="1100" dirty="0" err="1">
                <a:solidFill>
                  <a:srgbClr val="FFFFFF"/>
                </a:solidFill>
              </a:rPr>
              <a:t>Some</a:t>
            </a:r>
            <a:r>
              <a:rPr lang="de-DE" sz="1100" dirty="0">
                <a:solidFill>
                  <a:srgbClr val="FFFFFF"/>
                </a:solidFill>
              </a:rPr>
              <a:t> </a:t>
            </a:r>
            <a:r>
              <a:rPr lang="de-DE" sz="1100" dirty="0" err="1">
                <a:solidFill>
                  <a:srgbClr val="FFFFFF"/>
                </a:solidFill>
              </a:rPr>
              <a:t>rights</a:t>
            </a:r>
            <a:r>
              <a:rPr lang="de-DE" sz="1100" dirty="0">
                <a:solidFill>
                  <a:srgbClr val="FFFFFF"/>
                </a:solidFill>
              </a:rPr>
              <a:t> </a:t>
            </a:r>
            <a:r>
              <a:rPr lang="de-DE" sz="1100" dirty="0" err="1" smtClean="0">
                <a:solidFill>
                  <a:srgbClr val="FFFFFF"/>
                </a:solidFill>
              </a:rPr>
              <a:t>reserved</a:t>
            </a:r>
            <a:r>
              <a:rPr lang="de-DE" sz="1100" dirty="0">
                <a:solidFill>
                  <a:srgbClr val="FFFFFF"/>
                </a:solidFill>
              </a:rPr>
              <a:t>, Mike </a:t>
            </a:r>
            <a:r>
              <a:rPr lang="de-DE" sz="1100" dirty="0" err="1" smtClean="0">
                <a:solidFill>
                  <a:srgbClr val="FFFFFF"/>
                </a:solidFill>
              </a:rPr>
              <a:t>Knell</a:t>
            </a:r>
            <a:r>
              <a:rPr lang="de-DE" sz="1100" dirty="0" smtClean="0">
                <a:solidFill>
                  <a:srgbClr val="FFFFFF"/>
                </a:solidFill>
              </a:rPr>
              <a:t>, </a:t>
            </a:r>
            <a:r>
              <a:rPr lang="de-DE" sz="1100" dirty="0" err="1" smtClean="0">
                <a:solidFill>
                  <a:srgbClr val="FFFFFF"/>
                </a:solidFill>
              </a:rPr>
              <a:t>Palo</a:t>
            </a:r>
            <a:r>
              <a:rPr lang="de-DE" sz="1100" dirty="0" smtClean="0">
                <a:solidFill>
                  <a:srgbClr val="FFFFFF"/>
                </a:solidFill>
              </a:rPr>
              <a:t> </a:t>
            </a:r>
            <a:r>
              <a:rPr lang="de-DE" sz="1100" dirty="0">
                <a:solidFill>
                  <a:srgbClr val="FFFFFF"/>
                </a:solidFill>
              </a:rPr>
              <a:t>Alto, </a:t>
            </a:r>
            <a:r>
              <a:rPr lang="de-DE" sz="1100" dirty="0" err="1">
                <a:solidFill>
                  <a:srgbClr val="FFFFFF"/>
                </a:solidFill>
              </a:rPr>
              <a:t>California</a:t>
            </a:r>
            <a:r>
              <a:rPr lang="de-DE" sz="1100" dirty="0">
                <a:solidFill>
                  <a:srgbClr val="FFFFFF"/>
                </a:solidFill>
              </a:rPr>
              <a:t>. Old Xerox PARC </a:t>
            </a:r>
            <a:r>
              <a:rPr lang="de-DE" sz="1100" dirty="0" err="1" smtClean="0">
                <a:solidFill>
                  <a:srgbClr val="FFFFFF"/>
                </a:solidFill>
              </a:rPr>
              <a:t>site</a:t>
            </a:r>
            <a:r>
              <a:rPr lang="de-DE" sz="1100" dirty="0">
                <a:solidFill>
                  <a:srgbClr val="FFFFFF"/>
                </a:solidFill>
              </a:rPr>
              <a:t>, 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a:t>
            </a:r>
            <a:r>
              <a:rPr lang="de-DE" sz="1100" dirty="0" err="1">
                <a:solidFill>
                  <a:srgbClr val="FFFFFF"/>
                </a:solidFill>
              </a:rPr>
              <a:t>File:No-longer-Xerox_PARC.jpg</a:t>
            </a:r>
            <a:endParaRPr lang="de-DE" sz="1100" dirty="0">
              <a:solidFill>
                <a:srgbClr val="FFFFFF"/>
              </a:solidFill>
            </a:endParaRPr>
          </a:p>
        </p:txBody>
      </p:sp>
    </p:spTree>
    <p:extLst>
      <p:ext uri="{BB962C8B-B14F-4D97-AF65-F5344CB8AC3E}">
        <p14:creationId xmlns:p14="http://schemas.microsoft.com/office/powerpoint/2010/main" val="2930288716"/>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Inhaltsplatzhalter 3"/>
          <p:cNvSpPr>
            <a:spLocks noGrp="1"/>
          </p:cNvSpPr>
          <p:nvPr>
            <p:ph idx="1"/>
          </p:nvPr>
        </p:nvSpPr>
        <p:spPr/>
        <p:txBody>
          <a:bodyPr>
            <a:normAutofit/>
          </a:bodyPr>
          <a:lstStyle/>
          <a:p>
            <a:r>
              <a:rPr lang="en-GB" dirty="0" smtClean="0"/>
              <a:t>function </a:t>
            </a:r>
            <a:r>
              <a:rPr lang="en-GB" dirty="0" smtClean="0"/>
              <a:t>plus (</a:t>
            </a:r>
            <a:r>
              <a:rPr lang="en-GB" dirty="0"/>
              <a:t>argument) {</a:t>
            </a:r>
            <a:endParaRPr lang="de-DE" dirty="0"/>
          </a:p>
          <a:p>
            <a:r>
              <a:rPr lang="en-GB" dirty="0"/>
              <a:t>	if (</a:t>
            </a:r>
            <a:r>
              <a:rPr lang="en-GB" dirty="0" err="1"/>
              <a:t>typeof</a:t>
            </a:r>
            <a:r>
              <a:rPr lang="en-GB" dirty="0"/>
              <a:t> argument !== "object") {</a:t>
            </a:r>
            <a:endParaRPr lang="de-DE" dirty="0"/>
          </a:p>
          <a:p>
            <a:r>
              <a:rPr lang="en-GB" dirty="0"/>
              <a:t>		throw("Argument not given");</a:t>
            </a:r>
            <a:endParaRPr lang="de-DE" dirty="0"/>
          </a:p>
          <a:p>
            <a:r>
              <a:rPr lang="en-GB" dirty="0"/>
              <a:t>	}</a:t>
            </a:r>
            <a:endParaRPr lang="de-DE" dirty="0"/>
          </a:p>
          <a:p>
            <a:r>
              <a:rPr lang="en-GB" dirty="0"/>
              <a:t>	</a:t>
            </a:r>
            <a:r>
              <a:rPr lang="en-GB" dirty="0" err="1" smtClean="0"/>
              <a:t>argument.a</a:t>
            </a:r>
            <a:r>
              <a:rPr lang="en-GB" dirty="0" smtClean="0"/>
              <a:t> </a:t>
            </a:r>
            <a:r>
              <a:rPr lang="en-GB" dirty="0"/>
              <a:t>= </a:t>
            </a:r>
            <a:r>
              <a:rPr lang="en-GB" dirty="0" err="1" smtClean="0"/>
              <a:t>argument.a</a:t>
            </a:r>
            <a:r>
              <a:rPr lang="en-GB" dirty="0" smtClean="0"/>
              <a:t> </a:t>
            </a:r>
            <a:r>
              <a:rPr lang="en-GB" dirty="0"/>
              <a:t>|| 0;</a:t>
            </a:r>
            <a:endParaRPr lang="de-DE" dirty="0"/>
          </a:p>
          <a:p>
            <a:r>
              <a:rPr lang="en-GB" dirty="0"/>
              <a:t>	</a:t>
            </a:r>
            <a:r>
              <a:rPr lang="en-GB" dirty="0" err="1" smtClean="0"/>
              <a:t>argument.b</a:t>
            </a:r>
            <a:r>
              <a:rPr lang="en-GB" dirty="0" smtClean="0"/>
              <a:t> </a:t>
            </a:r>
            <a:r>
              <a:rPr lang="en-GB" dirty="0"/>
              <a:t>= </a:t>
            </a:r>
            <a:r>
              <a:rPr lang="en-GB" dirty="0" err="1" smtClean="0"/>
              <a:t>argument.b</a:t>
            </a:r>
            <a:r>
              <a:rPr lang="en-GB" dirty="0" smtClean="0"/>
              <a:t> </a:t>
            </a:r>
            <a:r>
              <a:rPr lang="en-GB" dirty="0"/>
              <a:t>|| 0;</a:t>
            </a:r>
            <a:endParaRPr lang="de-DE" dirty="0"/>
          </a:p>
          <a:p>
            <a:r>
              <a:rPr lang="en-GB" dirty="0"/>
              <a:t>	return </a:t>
            </a:r>
            <a:r>
              <a:rPr lang="en-GB" dirty="0" err="1" smtClean="0"/>
              <a:t>argument.a</a:t>
            </a:r>
            <a:r>
              <a:rPr lang="en-GB" dirty="0" smtClean="0"/>
              <a:t> </a:t>
            </a:r>
            <a:r>
              <a:rPr lang="en-GB" dirty="0"/>
              <a:t>+ </a:t>
            </a:r>
            <a:r>
              <a:rPr lang="en-GB" dirty="0" err="1" smtClean="0"/>
              <a:t>argument.b</a:t>
            </a:r>
            <a:r>
              <a:rPr lang="en-GB" dirty="0" smtClean="0"/>
              <a:t>;</a:t>
            </a:r>
            <a:endParaRPr lang="de-DE" dirty="0"/>
          </a:p>
          <a:p>
            <a:r>
              <a:rPr lang="en-GB" dirty="0"/>
              <a:t>}</a:t>
            </a:r>
            <a:endParaRPr lang="de-DE" dirty="0"/>
          </a:p>
          <a:p>
            <a:r>
              <a:rPr lang="en-GB" dirty="0"/>
              <a:t> </a:t>
            </a:r>
            <a:endParaRPr lang="en-GB" dirty="0" smtClean="0"/>
          </a:p>
          <a:p>
            <a:r>
              <a:rPr lang="en-GB" dirty="0" smtClean="0"/>
              <a:t>plus({a:23, b:42});</a:t>
            </a:r>
            <a:endParaRPr lang="de-DE" dirty="0"/>
          </a:p>
          <a:p>
            <a:endParaRPr lang="de-DE" dirty="0"/>
          </a:p>
        </p:txBody>
      </p:sp>
      <p:sp>
        <p:nvSpPr>
          <p:cNvPr id="3" name="Titel 2"/>
          <p:cNvSpPr>
            <a:spLocks noGrp="1"/>
          </p:cNvSpPr>
          <p:nvPr>
            <p:ph type="title"/>
          </p:nvPr>
        </p:nvSpPr>
        <p:spPr/>
        <p:txBody>
          <a:bodyPr/>
          <a:lstStyle/>
          <a:p>
            <a:r>
              <a:rPr lang="de-DE" dirty="0" smtClean="0"/>
              <a:t>Konfigurationsobjekt &amp; Fallbacks</a:t>
            </a:r>
            <a:endParaRPr lang="de-DE" dirty="0"/>
          </a:p>
        </p:txBody>
      </p:sp>
    </p:spTree>
    <p:extLst>
      <p:ext uri="{BB962C8B-B14F-4D97-AF65-F5344CB8AC3E}">
        <p14:creationId xmlns:p14="http://schemas.microsoft.com/office/powerpoint/2010/main" val="30199472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p:cNvSpPr>
            <a:spLocks noGrp="1"/>
          </p:cNvSpPr>
          <p:nvPr>
            <p:ph idx="1"/>
          </p:nvPr>
        </p:nvSpPr>
        <p:spPr/>
        <p:txBody>
          <a:bodyPr/>
          <a:lstStyle/>
          <a:p>
            <a:r>
              <a:rPr lang="de-DE" dirty="0" err="1"/>
              <a:t>var</a:t>
            </a:r>
            <a:r>
              <a:rPr lang="de-DE" dirty="0"/>
              <a:t> </a:t>
            </a:r>
            <a:r>
              <a:rPr lang="de-DE" dirty="0" err="1"/>
              <a:t>anon</a:t>
            </a:r>
            <a:r>
              <a:rPr lang="de-DE" dirty="0"/>
              <a:t> = </a:t>
            </a:r>
            <a:r>
              <a:rPr lang="de-DE" dirty="0" err="1"/>
              <a:t>function</a:t>
            </a:r>
            <a:r>
              <a:rPr lang="de-DE" dirty="0"/>
              <a:t> () {</a:t>
            </a:r>
          </a:p>
          <a:p>
            <a:r>
              <a:rPr lang="de-DE" dirty="0"/>
              <a:t>	</a:t>
            </a:r>
            <a:r>
              <a:rPr lang="de-DE" dirty="0" err="1" smtClean="0"/>
              <a:t>return</a:t>
            </a:r>
            <a:r>
              <a:rPr lang="de-DE" dirty="0" smtClean="0"/>
              <a:t>(</a:t>
            </a:r>
            <a:r>
              <a:rPr lang="de-DE" dirty="0"/>
              <a:t>"</a:t>
            </a:r>
            <a:r>
              <a:rPr lang="de-DE" dirty="0" err="1"/>
              <a:t>anonymous</a:t>
            </a:r>
            <a:r>
              <a:rPr lang="de-DE" dirty="0"/>
              <a:t>"); </a:t>
            </a:r>
          </a:p>
          <a:p>
            <a:r>
              <a:rPr lang="de-DE" dirty="0"/>
              <a:t>}</a:t>
            </a:r>
          </a:p>
          <a:p>
            <a:r>
              <a:rPr lang="de-DE" dirty="0" err="1"/>
              <a:t>anon</a:t>
            </a:r>
            <a:r>
              <a:rPr lang="de-DE" dirty="0"/>
              <a:t>(); // </a:t>
            </a:r>
            <a:r>
              <a:rPr lang="de-DE" dirty="0" err="1"/>
              <a:t>anonymous</a:t>
            </a:r>
            <a:endParaRPr lang="de-DE" dirty="0"/>
          </a:p>
          <a:p>
            <a:endParaRPr lang="de-DE" dirty="0"/>
          </a:p>
        </p:txBody>
      </p:sp>
      <p:sp>
        <p:nvSpPr>
          <p:cNvPr id="4" name="Titel 3"/>
          <p:cNvSpPr>
            <a:spLocks noGrp="1"/>
          </p:cNvSpPr>
          <p:nvPr>
            <p:ph type="title"/>
          </p:nvPr>
        </p:nvSpPr>
        <p:spPr/>
        <p:txBody>
          <a:bodyPr/>
          <a:lstStyle/>
          <a:p>
            <a:r>
              <a:rPr lang="de-DE" dirty="0" smtClean="0"/>
              <a:t>Anonyme Funktionen</a:t>
            </a:r>
            <a:endParaRPr lang="de-DE" dirty="0"/>
          </a:p>
        </p:txBody>
      </p:sp>
    </p:spTree>
    <p:extLst>
      <p:ext uri="{BB962C8B-B14F-4D97-AF65-F5344CB8AC3E}">
        <p14:creationId xmlns:p14="http://schemas.microsoft.com/office/powerpoint/2010/main" val="3250768699"/>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dirty="0" smtClean="0"/>
              <a:t>(</a:t>
            </a:r>
            <a:r>
              <a:rPr lang="en-US" dirty="0"/>
              <a:t>function() {</a:t>
            </a:r>
          </a:p>
          <a:p>
            <a:r>
              <a:rPr lang="en-US" dirty="0"/>
              <a:t>	</a:t>
            </a:r>
            <a:r>
              <a:rPr lang="en-US" dirty="0" err="1"/>
              <a:t>var</a:t>
            </a:r>
            <a:r>
              <a:rPr lang="en-US" dirty="0"/>
              <a:t> x = 1;</a:t>
            </a:r>
          </a:p>
          <a:p>
            <a:r>
              <a:rPr lang="en-US" dirty="0"/>
              <a:t>	</a:t>
            </a:r>
            <a:r>
              <a:rPr lang="en-US" dirty="0" err="1"/>
              <a:t>var</a:t>
            </a:r>
            <a:r>
              <a:rPr lang="en-US" dirty="0"/>
              <a:t> y = 2;</a:t>
            </a:r>
          </a:p>
          <a:p>
            <a:r>
              <a:rPr lang="en-US" dirty="0"/>
              <a:t>	return x + y; </a:t>
            </a:r>
          </a:p>
          <a:p>
            <a:r>
              <a:rPr lang="en-US" dirty="0"/>
              <a:t>})(</a:t>
            </a:r>
            <a:r>
              <a:rPr lang="en-US" dirty="0" smtClean="0"/>
              <a:t>)</a:t>
            </a:r>
            <a:endParaRPr lang="en-US" dirty="0"/>
          </a:p>
          <a:p>
            <a:endParaRPr lang="de-DE" dirty="0"/>
          </a:p>
        </p:txBody>
      </p:sp>
      <p:sp>
        <p:nvSpPr>
          <p:cNvPr id="3" name="Titel 2"/>
          <p:cNvSpPr>
            <a:spLocks noGrp="1"/>
          </p:cNvSpPr>
          <p:nvPr>
            <p:ph type="title"/>
          </p:nvPr>
        </p:nvSpPr>
        <p:spPr/>
        <p:txBody>
          <a:bodyPr/>
          <a:lstStyle/>
          <a:p>
            <a:r>
              <a:rPr lang="de-DE" dirty="0" smtClean="0"/>
              <a:t>Immediate Functions</a:t>
            </a:r>
            <a:endParaRPr lang="de-DE" dirty="0"/>
          </a:p>
        </p:txBody>
      </p:sp>
    </p:spTree>
    <p:extLst>
      <p:ext uri="{BB962C8B-B14F-4D97-AF65-F5344CB8AC3E}">
        <p14:creationId xmlns:p14="http://schemas.microsoft.com/office/powerpoint/2010/main" val="3462659376"/>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en-US" dirty="0" smtClean="0"/>
              <a:t>(</a:t>
            </a:r>
            <a:r>
              <a:rPr lang="en-US" dirty="0"/>
              <a:t>function(x, y) {</a:t>
            </a:r>
          </a:p>
          <a:p>
            <a:r>
              <a:rPr lang="en-US" dirty="0"/>
              <a:t>	return x + y; </a:t>
            </a:r>
          </a:p>
          <a:p>
            <a:r>
              <a:rPr lang="en-US" dirty="0"/>
              <a:t>})(1, 2</a:t>
            </a:r>
            <a:r>
              <a:rPr lang="en-US" dirty="0" smtClean="0"/>
              <a:t>); // 3 </a:t>
            </a:r>
            <a:endParaRPr lang="en-US" dirty="0"/>
          </a:p>
          <a:p>
            <a:endParaRPr lang="de-DE" dirty="0"/>
          </a:p>
        </p:txBody>
      </p:sp>
      <p:sp>
        <p:nvSpPr>
          <p:cNvPr id="4" name="Titel 3"/>
          <p:cNvSpPr>
            <a:spLocks noGrp="1"/>
          </p:cNvSpPr>
          <p:nvPr>
            <p:ph type="title"/>
          </p:nvPr>
        </p:nvSpPr>
        <p:spPr/>
        <p:txBody>
          <a:bodyPr/>
          <a:lstStyle/>
          <a:p>
            <a:r>
              <a:rPr lang="de-DE" dirty="0" smtClean="0"/>
              <a:t>Immediate Functions</a:t>
            </a:r>
            <a:endParaRPr lang="de-DE" dirty="0"/>
          </a:p>
        </p:txBody>
      </p:sp>
    </p:spTree>
    <p:extLst>
      <p:ext uri="{BB962C8B-B14F-4D97-AF65-F5344CB8AC3E}">
        <p14:creationId xmlns:p14="http://schemas.microsoft.com/office/powerpoint/2010/main" val="2436397337"/>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smtClean="0"/>
              <a:t>Funktionen sind gleichwertig zu Objekten.</a:t>
            </a:r>
            <a:endParaRPr lang="de-DE" dirty="0"/>
          </a:p>
          <a:p>
            <a:r>
              <a:rPr lang="de-DE" dirty="0" smtClean="0"/>
              <a:t>Funktionen können als Parameter </a:t>
            </a:r>
            <a:r>
              <a:rPr lang="de-DE" dirty="0" smtClean="0"/>
              <a:t>an </a:t>
            </a:r>
            <a:r>
              <a:rPr lang="de-DE" dirty="0" smtClean="0"/>
              <a:t>eine andere Funktion übergeben und auch als Rückgabewert zurückgegeben werden.</a:t>
            </a:r>
            <a:endParaRPr lang="de-DE" dirty="0"/>
          </a:p>
        </p:txBody>
      </p:sp>
      <p:sp>
        <p:nvSpPr>
          <p:cNvPr id="4" name="Titel 3"/>
          <p:cNvSpPr>
            <a:spLocks noGrp="1"/>
          </p:cNvSpPr>
          <p:nvPr>
            <p:ph type="title"/>
          </p:nvPr>
        </p:nvSpPr>
        <p:spPr/>
        <p:txBody>
          <a:bodyPr/>
          <a:lstStyle/>
          <a:p>
            <a:r>
              <a:rPr lang="de-DE" dirty="0" smtClean="0"/>
              <a:t>Funktionen</a:t>
            </a:r>
            <a:endParaRPr lang="de-DE" dirty="0"/>
          </a:p>
        </p:txBody>
      </p:sp>
    </p:spTree>
    <p:extLst>
      <p:ext uri="{BB962C8B-B14F-4D97-AF65-F5344CB8AC3E}">
        <p14:creationId xmlns:p14="http://schemas.microsoft.com/office/powerpoint/2010/main" val="48537861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fontScale="92500" lnSpcReduction="20000"/>
          </a:bodyPr>
          <a:lstStyle/>
          <a:p>
            <a:r>
              <a:rPr lang="de-DE" dirty="0"/>
              <a:t>//     Sortiere ein Array mit einer anonymen Funktion als Sortiervorschrift    </a:t>
            </a:r>
          </a:p>
          <a:p>
            <a:r>
              <a:rPr lang="de-DE" dirty="0" err="1"/>
              <a:t>var</a:t>
            </a:r>
            <a:r>
              <a:rPr lang="de-DE" dirty="0"/>
              <a:t> </a:t>
            </a:r>
            <a:r>
              <a:rPr lang="de-DE" dirty="0" err="1"/>
              <a:t>numbers</a:t>
            </a:r>
            <a:r>
              <a:rPr lang="de-DE" dirty="0"/>
              <a:t> = [27, 2, 10, 4];</a:t>
            </a:r>
          </a:p>
          <a:p>
            <a:r>
              <a:rPr lang="de-DE" dirty="0" err="1"/>
              <a:t>var</a:t>
            </a:r>
            <a:r>
              <a:rPr lang="de-DE" dirty="0"/>
              <a:t> </a:t>
            </a:r>
            <a:r>
              <a:rPr lang="de-DE" dirty="0" err="1"/>
              <a:t>lexicalySortedNumbers</a:t>
            </a:r>
            <a:r>
              <a:rPr lang="de-DE" dirty="0"/>
              <a:t> = [10,2,27,4];</a:t>
            </a:r>
          </a:p>
          <a:p>
            <a:r>
              <a:rPr lang="de-DE" dirty="0" err="1"/>
              <a:t>var</a:t>
            </a:r>
            <a:r>
              <a:rPr lang="de-DE" dirty="0"/>
              <a:t> </a:t>
            </a:r>
            <a:r>
              <a:rPr lang="de-DE" dirty="0" err="1"/>
              <a:t>sortedNumbers</a:t>
            </a:r>
            <a:r>
              <a:rPr lang="de-DE" dirty="0"/>
              <a:t> = [2,4,10,27];</a:t>
            </a:r>
          </a:p>
          <a:p>
            <a:r>
              <a:rPr lang="de-DE" dirty="0" err="1" smtClean="0"/>
              <a:t>numbers.sort</a:t>
            </a:r>
            <a:r>
              <a:rPr lang="de-DE" dirty="0"/>
              <a:t>();</a:t>
            </a:r>
          </a:p>
          <a:p>
            <a:r>
              <a:rPr lang="de-DE" dirty="0" err="1" smtClean="0"/>
              <a:t>assert</a:t>
            </a:r>
            <a:r>
              <a:rPr lang="de-DE" dirty="0" smtClean="0"/>
              <a:t>(</a:t>
            </a:r>
            <a:r>
              <a:rPr lang="de-DE" dirty="0"/>
              <a:t>String(</a:t>
            </a:r>
            <a:r>
              <a:rPr lang="de-DE" dirty="0" err="1"/>
              <a:t>numbers</a:t>
            </a:r>
            <a:r>
              <a:rPr lang="de-DE" dirty="0"/>
              <a:t>) !== String(</a:t>
            </a:r>
            <a:r>
              <a:rPr lang="de-DE" dirty="0" err="1"/>
              <a:t>sortedNumbers</a:t>
            </a:r>
            <a:r>
              <a:rPr lang="de-DE" dirty="0"/>
              <a:t>)); // </a:t>
            </a:r>
            <a:r>
              <a:rPr lang="de-DE" dirty="0" err="1"/>
              <a:t>ouch</a:t>
            </a:r>
            <a:r>
              <a:rPr lang="de-DE" dirty="0"/>
              <a:t>!</a:t>
            </a:r>
          </a:p>
          <a:p>
            <a:r>
              <a:rPr lang="de-DE" dirty="0" err="1" smtClean="0"/>
              <a:t>assert</a:t>
            </a:r>
            <a:r>
              <a:rPr lang="de-DE" dirty="0" smtClean="0"/>
              <a:t>(</a:t>
            </a:r>
            <a:r>
              <a:rPr lang="de-DE" dirty="0"/>
              <a:t>String(</a:t>
            </a:r>
            <a:r>
              <a:rPr lang="de-DE" dirty="0" err="1"/>
              <a:t>numbers</a:t>
            </a:r>
            <a:r>
              <a:rPr lang="de-DE" dirty="0"/>
              <a:t>) === String(</a:t>
            </a:r>
            <a:r>
              <a:rPr lang="de-DE" dirty="0" err="1"/>
              <a:t>lexicalySortedNumbers</a:t>
            </a:r>
            <a:r>
              <a:rPr lang="de-DE" dirty="0"/>
              <a:t>));</a:t>
            </a:r>
          </a:p>
          <a:p>
            <a:r>
              <a:rPr lang="de-DE" dirty="0" smtClean="0"/>
              <a:t>/</a:t>
            </a:r>
            <a:r>
              <a:rPr lang="de-DE" dirty="0"/>
              <a:t>/ übergebe der </a:t>
            </a:r>
            <a:r>
              <a:rPr lang="de-DE" dirty="0" err="1"/>
              <a:t>sort</a:t>
            </a:r>
            <a:r>
              <a:rPr lang="de-DE" dirty="0"/>
              <a:t>-funktion eine Funktion als </a:t>
            </a:r>
            <a:r>
              <a:rPr lang="de-DE" dirty="0" err="1"/>
              <a:t>Param</a:t>
            </a:r>
            <a:r>
              <a:rPr lang="de-DE" dirty="0"/>
              <a:t>        </a:t>
            </a:r>
          </a:p>
          <a:p>
            <a:r>
              <a:rPr lang="de-DE" dirty="0" err="1"/>
              <a:t>numbers.sort</a:t>
            </a:r>
            <a:r>
              <a:rPr lang="de-DE" dirty="0"/>
              <a:t>(</a:t>
            </a:r>
            <a:r>
              <a:rPr lang="de-DE" dirty="0" err="1"/>
              <a:t>function</a:t>
            </a:r>
            <a:r>
              <a:rPr lang="de-DE" dirty="0"/>
              <a:t>(a, b) {</a:t>
            </a:r>
          </a:p>
          <a:p>
            <a:r>
              <a:rPr lang="de-DE" dirty="0"/>
              <a:t>    </a:t>
            </a:r>
            <a:r>
              <a:rPr lang="de-DE" dirty="0" err="1"/>
              <a:t>return</a:t>
            </a:r>
            <a:r>
              <a:rPr lang="de-DE" dirty="0"/>
              <a:t> a-b;</a:t>
            </a:r>
          </a:p>
          <a:p>
            <a:r>
              <a:rPr lang="de-DE" dirty="0"/>
              <a:t>});</a:t>
            </a:r>
          </a:p>
          <a:p>
            <a:r>
              <a:rPr lang="de-DE" dirty="0" err="1" smtClean="0"/>
              <a:t>assert</a:t>
            </a:r>
            <a:r>
              <a:rPr lang="de-DE" dirty="0" smtClean="0"/>
              <a:t>(</a:t>
            </a:r>
            <a:r>
              <a:rPr lang="de-DE" dirty="0"/>
              <a:t>String(</a:t>
            </a:r>
            <a:r>
              <a:rPr lang="de-DE" dirty="0" err="1"/>
              <a:t>numbers</a:t>
            </a:r>
            <a:r>
              <a:rPr lang="de-DE" dirty="0"/>
              <a:t>) === String(</a:t>
            </a:r>
            <a:r>
              <a:rPr lang="de-DE" dirty="0" err="1"/>
              <a:t>sortedNumbers</a:t>
            </a:r>
            <a:r>
              <a:rPr lang="de-DE" dirty="0"/>
              <a:t>));</a:t>
            </a:r>
          </a:p>
        </p:txBody>
      </p:sp>
      <p:sp>
        <p:nvSpPr>
          <p:cNvPr id="4" name="Titel 3"/>
          <p:cNvSpPr>
            <a:spLocks noGrp="1"/>
          </p:cNvSpPr>
          <p:nvPr>
            <p:ph type="title"/>
          </p:nvPr>
        </p:nvSpPr>
        <p:spPr/>
        <p:txBody>
          <a:bodyPr/>
          <a:lstStyle/>
          <a:p>
            <a:r>
              <a:rPr lang="de-DE" dirty="0" smtClean="0"/>
              <a:t>Funktionen als Parameter</a:t>
            </a:r>
            <a:endParaRPr lang="de-DE" dirty="0"/>
          </a:p>
        </p:txBody>
      </p:sp>
    </p:spTree>
    <p:extLst>
      <p:ext uri="{BB962C8B-B14F-4D97-AF65-F5344CB8AC3E}">
        <p14:creationId xmlns:p14="http://schemas.microsoft.com/office/powerpoint/2010/main" val="1094505819"/>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JavaScript nutzt den </a:t>
            </a:r>
            <a:r>
              <a:rPr lang="de-DE" dirty="0" err="1" smtClean="0"/>
              <a:t>Function</a:t>
            </a:r>
            <a:r>
              <a:rPr lang="de-DE" dirty="0" smtClean="0"/>
              <a:t> </a:t>
            </a:r>
            <a:r>
              <a:rPr lang="de-DE" dirty="0" err="1" smtClean="0"/>
              <a:t>Scope</a:t>
            </a:r>
            <a:endParaRPr lang="de-DE" dirty="0"/>
          </a:p>
        </p:txBody>
      </p:sp>
      <p:sp>
        <p:nvSpPr>
          <p:cNvPr id="3" name="Titel 2"/>
          <p:cNvSpPr>
            <a:spLocks noGrp="1"/>
          </p:cNvSpPr>
          <p:nvPr>
            <p:ph type="title"/>
          </p:nvPr>
        </p:nvSpPr>
        <p:spPr/>
        <p:txBody>
          <a:bodyPr/>
          <a:lstStyle/>
          <a:p>
            <a:r>
              <a:rPr lang="de-DE" dirty="0" err="1" smtClean="0"/>
              <a:t>Scoping</a:t>
            </a:r>
            <a:endParaRPr lang="de-DE" dirty="0"/>
          </a:p>
        </p:txBody>
      </p:sp>
    </p:spTree>
    <p:extLst>
      <p:ext uri="{BB962C8B-B14F-4D97-AF65-F5344CB8AC3E}">
        <p14:creationId xmlns:p14="http://schemas.microsoft.com/office/powerpoint/2010/main" val="345875798"/>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err="1"/>
              <a:t>var</a:t>
            </a:r>
            <a:r>
              <a:rPr lang="de-DE" dirty="0"/>
              <a:t> </a:t>
            </a:r>
            <a:r>
              <a:rPr lang="de-DE" dirty="0" err="1"/>
              <a:t>somevar</a:t>
            </a:r>
            <a:r>
              <a:rPr lang="de-DE" dirty="0"/>
              <a:t> = "globale Variable";</a:t>
            </a:r>
          </a:p>
          <a:p>
            <a:r>
              <a:rPr lang="de-DE" dirty="0"/>
              <a:t>(</a:t>
            </a:r>
            <a:r>
              <a:rPr lang="de-DE" dirty="0" err="1"/>
              <a:t>function</a:t>
            </a:r>
            <a:r>
              <a:rPr lang="de-DE" dirty="0"/>
              <a:t>() {</a:t>
            </a:r>
          </a:p>
          <a:p>
            <a:r>
              <a:rPr lang="de-DE" dirty="0"/>
              <a:t>	</a:t>
            </a:r>
            <a:r>
              <a:rPr lang="de-DE" dirty="0" err="1" smtClean="0"/>
              <a:t>console.log</a:t>
            </a:r>
            <a:r>
              <a:rPr lang="de-DE" dirty="0" smtClean="0"/>
              <a:t>(</a:t>
            </a:r>
            <a:r>
              <a:rPr lang="de-DE" dirty="0" err="1"/>
              <a:t>somevar</a:t>
            </a:r>
            <a:r>
              <a:rPr lang="de-DE" dirty="0"/>
              <a:t>); // "</a:t>
            </a:r>
            <a:r>
              <a:rPr lang="de-DE" dirty="0" smtClean="0"/>
              <a:t>globale Variable</a:t>
            </a:r>
            <a:r>
              <a:rPr lang="de-DE" dirty="0"/>
              <a:t>"</a:t>
            </a:r>
          </a:p>
          <a:p>
            <a:r>
              <a:rPr lang="de-DE" dirty="0"/>
              <a:t>	</a:t>
            </a:r>
            <a:r>
              <a:rPr lang="de-DE" dirty="0" err="1"/>
              <a:t>var</a:t>
            </a:r>
            <a:r>
              <a:rPr lang="de-DE" dirty="0"/>
              <a:t> </a:t>
            </a:r>
            <a:r>
              <a:rPr lang="de-DE" dirty="0" smtClean="0"/>
              <a:t>x = </a:t>
            </a:r>
            <a:r>
              <a:rPr lang="de-DE" dirty="0"/>
              <a:t>"lokale Variable";</a:t>
            </a:r>
          </a:p>
          <a:p>
            <a:r>
              <a:rPr lang="de-DE" dirty="0"/>
              <a:t>	</a:t>
            </a:r>
            <a:r>
              <a:rPr lang="de-DE" dirty="0" err="1" smtClean="0"/>
              <a:t>console.log</a:t>
            </a:r>
            <a:r>
              <a:rPr lang="de-DE" dirty="0" smtClean="0"/>
              <a:t>(x)</a:t>
            </a:r>
            <a:r>
              <a:rPr lang="de-DE" dirty="0"/>
              <a:t>; // lokale Variable</a:t>
            </a:r>
          </a:p>
          <a:p>
            <a:r>
              <a:rPr lang="de-DE" dirty="0"/>
              <a:t>})()</a:t>
            </a:r>
          </a:p>
          <a:p>
            <a:r>
              <a:rPr lang="de-DE" dirty="0" err="1"/>
              <a:t>console.log</a:t>
            </a:r>
            <a:r>
              <a:rPr lang="de-DE" dirty="0"/>
              <a:t>(</a:t>
            </a:r>
            <a:r>
              <a:rPr lang="de-DE" dirty="0" smtClean="0"/>
              <a:t>x); /</a:t>
            </a:r>
            <a:r>
              <a:rPr lang="de-DE" dirty="0"/>
              <a:t>/ </a:t>
            </a:r>
            <a:r>
              <a:rPr lang="de-DE" dirty="0" err="1"/>
              <a:t>ReferenceError</a:t>
            </a:r>
            <a:r>
              <a:rPr lang="de-DE" dirty="0"/>
              <a:t>: x </a:t>
            </a:r>
            <a:r>
              <a:rPr lang="de-DE" dirty="0" err="1"/>
              <a:t>is</a:t>
            </a:r>
            <a:r>
              <a:rPr lang="de-DE" dirty="0"/>
              <a:t> not </a:t>
            </a:r>
            <a:r>
              <a:rPr lang="de-DE" dirty="0" err="1"/>
              <a:t>defined</a:t>
            </a:r>
            <a:endParaRPr lang="de-DE" dirty="0"/>
          </a:p>
        </p:txBody>
      </p:sp>
      <p:sp>
        <p:nvSpPr>
          <p:cNvPr id="4" name="Titel 3"/>
          <p:cNvSpPr>
            <a:spLocks noGrp="1"/>
          </p:cNvSpPr>
          <p:nvPr>
            <p:ph type="title"/>
          </p:nvPr>
        </p:nvSpPr>
        <p:spPr/>
        <p:txBody>
          <a:bodyPr/>
          <a:lstStyle/>
          <a:p>
            <a:r>
              <a:rPr lang="de-DE" dirty="0" err="1" smtClean="0"/>
              <a:t>Scoping</a:t>
            </a:r>
            <a:endParaRPr lang="de-DE" dirty="0"/>
          </a:p>
        </p:txBody>
      </p:sp>
    </p:spTree>
    <p:extLst>
      <p:ext uri="{BB962C8B-B14F-4D97-AF65-F5344CB8AC3E}">
        <p14:creationId xmlns:p14="http://schemas.microsoft.com/office/powerpoint/2010/main" val="4238280346"/>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err="1"/>
              <a:t>var</a:t>
            </a:r>
            <a:r>
              <a:rPr lang="de-DE" dirty="0"/>
              <a:t> </a:t>
            </a:r>
            <a:r>
              <a:rPr lang="de-DE" dirty="0" err="1"/>
              <a:t>somevar</a:t>
            </a:r>
            <a:r>
              <a:rPr lang="de-DE" dirty="0"/>
              <a:t> = "globale Variable";</a:t>
            </a:r>
          </a:p>
          <a:p>
            <a:r>
              <a:rPr lang="de-DE" dirty="0"/>
              <a:t>(</a:t>
            </a:r>
            <a:r>
              <a:rPr lang="de-DE" dirty="0" err="1"/>
              <a:t>function</a:t>
            </a:r>
            <a:r>
              <a:rPr lang="de-DE" dirty="0"/>
              <a:t>() {</a:t>
            </a:r>
          </a:p>
          <a:p>
            <a:r>
              <a:rPr lang="de-DE" dirty="0"/>
              <a:t>	</a:t>
            </a:r>
            <a:r>
              <a:rPr lang="de-DE" dirty="0" err="1" smtClean="0"/>
              <a:t>console.log</a:t>
            </a:r>
            <a:r>
              <a:rPr lang="de-DE" dirty="0" smtClean="0"/>
              <a:t>(</a:t>
            </a:r>
            <a:r>
              <a:rPr lang="de-DE" dirty="0" err="1"/>
              <a:t>somevar</a:t>
            </a:r>
            <a:r>
              <a:rPr lang="de-DE" dirty="0"/>
              <a:t>); // undefined</a:t>
            </a:r>
          </a:p>
          <a:p>
            <a:r>
              <a:rPr lang="de-DE" dirty="0"/>
              <a:t>	</a:t>
            </a:r>
            <a:r>
              <a:rPr lang="de-DE" dirty="0" err="1"/>
              <a:t>var</a:t>
            </a:r>
            <a:r>
              <a:rPr lang="de-DE" dirty="0"/>
              <a:t> </a:t>
            </a:r>
            <a:r>
              <a:rPr lang="de-DE" dirty="0" err="1"/>
              <a:t>somevar</a:t>
            </a:r>
            <a:r>
              <a:rPr lang="de-DE" dirty="0"/>
              <a:t> = "lokale Variable";</a:t>
            </a:r>
          </a:p>
          <a:p>
            <a:r>
              <a:rPr lang="de-DE" dirty="0"/>
              <a:t>	</a:t>
            </a:r>
            <a:r>
              <a:rPr lang="de-DE" dirty="0" err="1" smtClean="0"/>
              <a:t>console.log</a:t>
            </a:r>
            <a:r>
              <a:rPr lang="de-DE" dirty="0" smtClean="0"/>
              <a:t>(</a:t>
            </a:r>
            <a:r>
              <a:rPr lang="de-DE" dirty="0" err="1"/>
              <a:t>somevar</a:t>
            </a:r>
            <a:r>
              <a:rPr lang="de-DE" dirty="0"/>
              <a:t>); // lokale Variable</a:t>
            </a:r>
          </a:p>
          <a:p>
            <a:r>
              <a:rPr lang="de-DE" dirty="0"/>
              <a:t>})()</a:t>
            </a:r>
          </a:p>
          <a:p>
            <a:endParaRPr lang="de-DE" dirty="0"/>
          </a:p>
        </p:txBody>
      </p:sp>
      <p:sp>
        <p:nvSpPr>
          <p:cNvPr id="4" name="Titel 3"/>
          <p:cNvSpPr>
            <a:spLocks noGrp="1"/>
          </p:cNvSpPr>
          <p:nvPr>
            <p:ph type="title"/>
          </p:nvPr>
        </p:nvSpPr>
        <p:spPr/>
        <p:txBody>
          <a:bodyPr/>
          <a:lstStyle/>
          <a:p>
            <a:r>
              <a:rPr lang="de-DE" dirty="0" err="1" smtClean="0"/>
              <a:t>Hoisting</a:t>
            </a:r>
            <a:endParaRPr lang="de-DE" dirty="0"/>
          </a:p>
        </p:txBody>
      </p:sp>
    </p:spTree>
    <p:extLst>
      <p:ext uri="{BB962C8B-B14F-4D97-AF65-F5344CB8AC3E}">
        <p14:creationId xmlns:p14="http://schemas.microsoft.com/office/powerpoint/2010/main" val="1452595727"/>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„Variables </a:t>
            </a:r>
            <a:r>
              <a:rPr lang="de-DE" dirty="0" err="1" smtClean="0"/>
              <a:t>are</a:t>
            </a:r>
            <a:r>
              <a:rPr lang="de-DE" dirty="0" smtClean="0"/>
              <a:t> </a:t>
            </a:r>
            <a:r>
              <a:rPr lang="de-DE" dirty="0" err="1" smtClean="0"/>
              <a:t>created</a:t>
            </a:r>
            <a:r>
              <a:rPr lang="de-DE" dirty="0" smtClean="0"/>
              <a:t> </a:t>
            </a:r>
            <a:r>
              <a:rPr lang="de-DE" dirty="0" err="1" smtClean="0"/>
              <a:t>when</a:t>
            </a:r>
            <a:r>
              <a:rPr lang="de-DE" dirty="0" smtClean="0"/>
              <a:t> </a:t>
            </a:r>
            <a:r>
              <a:rPr lang="de-DE" dirty="0" err="1" smtClean="0"/>
              <a:t>the</a:t>
            </a:r>
            <a:r>
              <a:rPr lang="de-DE" dirty="0" smtClean="0"/>
              <a:t> </a:t>
            </a:r>
            <a:r>
              <a:rPr lang="de-DE" dirty="0" err="1" smtClean="0"/>
              <a:t>execution</a:t>
            </a:r>
            <a:r>
              <a:rPr lang="de-DE" dirty="0" smtClean="0"/>
              <a:t> </a:t>
            </a:r>
            <a:r>
              <a:rPr lang="de-DE" dirty="0" err="1" smtClean="0"/>
              <a:t>scope</a:t>
            </a:r>
            <a:r>
              <a:rPr lang="de-DE" dirty="0" smtClean="0"/>
              <a:t> </a:t>
            </a:r>
            <a:r>
              <a:rPr lang="de-DE" dirty="0" err="1" smtClean="0"/>
              <a:t>is</a:t>
            </a:r>
            <a:r>
              <a:rPr lang="de-DE" dirty="0" smtClean="0"/>
              <a:t> </a:t>
            </a:r>
            <a:r>
              <a:rPr lang="de-DE" dirty="0" err="1" smtClean="0"/>
              <a:t>entered</a:t>
            </a:r>
            <a:r>
              <a:rPr lang="de-DE" dirty="0" smtClean="0"/>
              <a:t>. A Block </a:t>
            </a:r>
            <a:r>
              <a:rPr lang="de-DE" dirty="0" err="1" smtClean="0"/>
              <a:t>does</a:t>
            </a:r>
            <a:r>
              <a:rPr lang="de-DE" dirty="0" smtClean="0"/>
              <a:t> not </a:t>
            </a:r>
            <a:r>
              <a:rPr lang="de-DE" dirty="0" err="1" smtClean="0"/>
              <a:t>define</a:t>
            </a:r>
            <a:r>
              <a:rPr lang="de-DE" dirty="0" smtClean="0"/>
              <a:t> a </a:t>
            </a:r>
            <a:r>
              <a:rPr lang="de-DE" dirty="0" err="1" smtClean="0"/>
              <a:t>new</a:t>
            </a:r>
            <a:r>
              <a:rPr lang="de-DE" dirty="0" smtClean="0"/>
              <a:t> </a:t>
            </a:r>
            <a:r>
              <a:rPr lang="de-DE" dirty="0" err="1" smtClean="0"/>
              <a:t>execution</a:t>
            </a:r>
            <a:r>
              <a:rPr lang="de-DE" dirty="0" smtClean="0"/>
              <a:t> </a:t>
            </a:r>
            <a:r>
              <a:rPr lang="de-DE" dirty="0" err="1" smtClean="0"/>
              <a:t>scope</a:t>
            </a:r>
            <a:r>
              <a:rPr lang="de-DE" dirty="0" smtClean="0"/>
              <a:t>. </a:t>
            </a:r>
            <a:r>
              <a:rPr lang="de-DE" dirty="0" err="1" smtClean="0"/>
              <a:t>Only</a:t>
            </a:r>
            <a:r>
              <a:rPr lang="de-DE" dirty="0" smtClean="0"/>
              <a:t> </a:t>
            </a:r>
            <a:r>
              <a:rPr lang="de-DE" dirty="0" err="1" smtClean="0"/>
              <a:t>Program</a:t>
            </a:r>
            <a:r>
              <a:rPr lang="de-DE" dirty="0" smtClean="0"/>
              <a:t> </a:t>
            </a:r>
            <a:r>
              <a:rPr lang="de-DE" dirty="0" err="1" smtClean="0"/>
              <a:t>and</a:t>
            </a:r>
            <a:r>
              <a:rPr lang="de-DE" dirty="0" smtClean="0"/>
              <a:t> </a:t>
            </a:r>
            <a:r>
              <a:rPr lang="de-DE" dirty="0" err="1" smtClean="0"/>
              <a:t>Function</a:t>
            </a:r>
            <a:r>
              <a:rPr lang="de-DE" dirty="0" smtClean="0"/>
              <a:t> </a:t>
            </a:r>
            <a:r>
              <a:rPr lang="de-DE" dirty="0" err="1" smtClean="0"/>
              <a:t>Declaration</a:t>
            </a:r>
            <a:r>
              <a:rPr lang="de-DE" dirty="0" smtClean="0"/>
              <a:t> </a:t>
            </a:r>
            <a:r>
              <a:rPr lang="de-DE" dirty="0" err="1" smtClean="0"/>
              <a:t>produce</a:t>
            </a:r>
            <a:r>
              <a:rPr lang="de-DE" dirty="0" smtClean="0"/>
              <a:t> a </a:t>
            </a:r>
            <a:r>
              <a:rPr lang="de-DE" dirty="0" err="1" smtClean="0"/>
              <a:t>new</a:t>
            </a:r>
            <a:r>
              <a:rPr lang="de-DE" dirty="0" smtClean="0"/>
              <a:t> </a:t>
            </a:r>
            <a:r>
              <a:rPr lang="de-DE" dirty="0" err="1" smtClean="0"/>
              <a:t>scope</a:t>
            </a:r>
            <a:r>
              <a:rPr lang="de-DE" dirty="0" smtClean="0"/>
              <a:t>. Variables </a:t>
            </a:r>
            <a:r>
              <a:rPr lang="de-DE" dirty="0" err="1" smtClean="0"/>
              <a:t>are</a:t>
            </a:r>
            <a:r>
              <a:rPr lang="de-DE" dirty="0" smtClean="0"/>
              <a:t> </a:t>
            </a:r>
            <a:r>
              <a:rPr lang="de-DE" dirty="0" err="1" smtClean="0"/>
              <a:t>initialised</a:t>
            </a:r>
            <a:r>
              <a:rPr lang="de-DE" dirty="0" smtClean="0"/>
              <a:t> </a:t>
            </a:r>
            <a:r>
              <a:rPr lang="de-DE" dirty="0" err="1" smtClean="0"/>
              <a:t>to</a:t>
            </a:r>
            <a:r>
              <a:rPr lang="de-DE" dirty="0" smtClean="0"/>
              <a:t> undefined </a:t>
            </a:r>
            <a:r>
              <a:rPr lang="de-DE" dirty="0" err="1" smtClean="0"/>
              <a:t>when</a:t>
            </a:r>
            <a:r>
              <a:rPr lang="de-DE" dirty="0" smtClean="0"/>
              <a:t> </a:t>
            </a:r>
            <a:r>
              <a:rPr lang="de-DE" dirty="0" err="1" smtClean="0"/>
              <a:t>created</a:t>
            </a:r>
            <a:r>
              <a:rPr lang="de-DE" dirty="0" smtClean="0"/>
              <a:t>. A </a:t>
            </a:r>
            <a:r>
              <a:rPr lang="de-DE" dirty="0"/>
              <a:t>variable </a:t>
            </a:r>
            <a:r>
              <a:rPr lang="de-DE" dirty="0" err="1"/>
              <a:t>with</a:t>
            </a:r>
            <a:r>
              <a:rPr lang="de-DE" dirty="0"/>
              <a:t> an </a:t>
            </a:r>
            <a:r>
              <a:rPr lang="de-DE" dirty="0" err="1"/>
              <a:t>Initialiser</a:t>
            </a:r>
            <a:r>
              <a:rPr lang="de-DE" dirty="0"/>
              <a:t> </a:t>
            </a:r>
            <a:r>
              <a:rPr lang="de-DE" dirty="0" err="1"/>
              <a:t>is</a:t>
            </a:r>
            <a:r>
              <a:rPr lang="de-DE" dirty="0"/>
              <a:t> </a:t>
            </a:r>
            <a:r>
              <a:rPr lang="de-DE" dirty="0" err="1"/>
              <a:t>assigned</a:t>
            </a:r>
            <a:r>
              <a:rPr lang="de-DE" dirty="0"/>
              <a:t> </a:t>
            </a:r>
            <a:r>
              <a:rPr lang="de-DE" dirty="0" err="1"/>
              <a:t>the</a:t>
            </a:r>
            <a:r>
              <a:rPr lang="de-DE" dirty="0"/>
              <a:t> </a:t>
            </a:r>
            <a:r>
              <a:rPr lang="de-DE" dirty="0" err="1"/>
              <a:t>value</a:t>
            </a:r>
            <a:r>
              <a:rPr lang="de-DE" dirty="0"/>
              <a:t> </a:t>
            </a:r>
            <a:r>
              <a:rPr lang="de-DE" dirty="0" err="1"/>
              <a:t>of</a:t>
            </a:r>
            <a:r>
              <a:rPr lang="de-DE" dirty="0"/>
              <a:t> </a:t>
            </a:r>
            <a:r>
              <a:rPr lang="de-DE" dirty="0" err="1"/>
              <a:t>its</a:t>
            </a:r>
            <a:r>
              <a:rPr lang="de-DE" dirty="0"/>
              <a:t> </a:t>
            </a:r>
            <a:r>
              <a:rPr lang="de-DE" dirty="0" err="1" smtClean="0"/>
              <a:t>Assignment</a:t>
            </a:r>
            <a:r>
              <a:rPr lang="de-DE" dirty="0" smtClean="0"/>
              <a:t> Expression </a:t>
            </a:r>
            <a:r>
              <a:rPr lang="de-DE" dirty="0" err="1"/>
              <a:t>when</a:t>
            </a:r>
            <a:r>
              <a:rPr lang="de-DE" dirty="0"/>
              <a:t> </a:t>
            </a:r>
            <a:r>
              <a:rPr lang="de-DE" dirty="0" err="1"/>
              <a:t>the</a:t>
            </a:r>
            <a:r>
              <a:rPr lang="de-DE" dirty="0"/>
              <a:t> </a:t>
            </a:r>
            <a:r>
              <a:rPr lang="de-DE" dirty="0" smtClean="0"/>
              <a:t>Variable Statement </a:t>
            </a:r>
            <a:r>
              <a:rPr lang="de-DE" dirty="0" err="1"/>
              <a:t>is</a:t>
            </a:r>
            <a:r>
              <a:rPr lang="de-DE" dirty="0"/>
              <a:t> </a:t>
            </a:r>
            <a:r>
              <a:rPr lang="de-DE" dirty="0" err="1"/>
              <a:t>executed</a:t>
            </a:r>
            <a:r>
              <a:rPr lang="de-DE" dirty="0"/>
              <a:t>, not </a:t>
            </a:r>
            <a:r>
              <a:rPr lang="de-DE" dirty="0" err="1"/>
              <a:t>when</a:t>
            </a:r>
            <a:r>
              <a:rPr lang="de-DE" dirty="0"/>
              <a:t> </a:t>
            </a:r>
            <a:r>
              <a:rPr lang="de-DE" dirty="0" err="1"/>
              <a:t>the</a:t>
            </a:r>
            <a:r>
              <a:rPr lang="de-DE" dirty="0"/>
              <a:t> variable </a:t>
            </a:r>
            <a:r>
              <a:rPr lang="de-DE" dirty="0" err="1"/>
              <a:t>is</a:t>
            </a:r>
            <a:r>
              <a:rPr lang="de-DE" dirty="0"/>
              <a:t> </a:t>
            </a:r>
            <a:r>
              <a:rPr lang="de-DE" dirty="0" err="1"/>
              <a:t>created</a:t>
            </a:r>
            <a:r>
              <a:rPr lang="de-DE" dirty="0" smtClean="0"/>
              <a:t>.“ -- ECMA</a:t>
            </a:r>
            <a:endParaRPr lang="de-DE" dirty="0"/>
          </a:p>
        </p:txBody>
      </p:sp>
      <p:sp>
        <p:nvSpPr>
          <p:cNvPr id="3" name="Titel 2"/>
          <p:cNvSpPr>
            <a:spLocks noGrp="1"/>
          </p:cNvSpPr>
          <p:nvPr>
            <p:ph type="title"/>
          </p:nvPr>
        </p:nvSpPr>
        <p:spPr/>
        <p:txBody>
          <a:bodyPr/>
          <a:lstStyle/>
          <a:p>
            <a:r>
              <a:rPr lang="de-DE" dirty="0" err="1" smtClean="0"/>
              <a:t>Hoisting</a:t>
            </a:r>
            <a:endParaRPr lang="de-DE" dirty="0"/>
          </a:p>
        </p:txBody>
      </p:sp>
    </p:spTree>
    <p:extLst>
      <p:ext uri="{BB962C8B-B14F-4D97-AF65-F5344CB8AC3E}">
        <p14:creationId xmlns:p14="http://schemas.microsoft.com/office/powerpoint/2010/main" val="296635721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763px-No-longer-Xerox_PARC.jpg"/>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6512" y="-33330"/>
            <a:ext cx="9256148" cy="7278754"/>
          </a:xfrm>
          <a:prstGeom prst="rect">
            <a:avLst/>
          </a:prstGeom>
        </p:spPr>
      </p:pic>
      <p:sp>
        <p:nvSpPr>
          <p:cNvPr id="2" name="Inhaltsplatzhalter 1"/>
          <p:cNvSpPr>
            <a:spLocks noGrp="1"/>
          </p:cNvSpPr>
          <p:nvPr>
            <p:ph idx="1"/>
          </p:nvPr>
        </p:nvSpPr>
        <p:spPr/>
        <p:txBody>
          <a:bodyPr/>
          <a:lstStyle/>
          <a:p>
            <a:pPr marL="0" indent="0">
              <a:buClr>
                <a:schemeClr val="bg1"/>
              </a:buClr>
              <a:buNone/>
            </a:pPr>
            <a:r>
              <a:rPr lang="de-DE" dirty="0" smtClean="0">
                <a:solidFill>
                  <a:schemeClr val="bg1"/>
                </a:solidFill>
              </a:rPr>
              <a:t>Keine </a:t>
            </a:r>
            <a:r>
              <a:rPr lang="de-DE" dirty="0">
                <a:solidFill>
                  <a:schemeClr val="bg1"/>
                </a:solidFill>
              </a:rPr>
              <a:t>Unterscheidung zwischen </a:t>
            </a:r>
            <a:endParaRPr lang="de-DE" dirty="0" smtClean="0">
              <a:solidFill>
                <a:schemeClr val="bg1"/>
              </a:solidFill>
            </a:endParaRPr>
          </a:p>
          <a:p>
            <a:pPr>
              <a:buClr>
                <a:schemeClr val="bg1"/>
              </a:buClr>
            </a:pPr>
            <a:r>
              <a:rPr lang="de-DE" dirty="0" smtClean="0">
                <a:solidFill>
                  <a:schemeClr val="bg1"/>
                </a:solidFill>
              </a:rPr>
              <a:t>dem </a:t>
            </a:r>
            <a:r>
              <a:rPr lang="de-DE" dirty="0">
                <a:solidFill>
                  <a:schemeClr val="bg1"/>
                </a:solidFill>
              </a:rPr>
              <a:t>Verhalten eines Objekts </a:t>
            </a:r>
            <a:r>
              <a:rPr lang="de-DE" dirty="0" smtClean="0">
                <a:solidFill>
                  <a:schemeClr val="bg1"/>
                </a:solidFill>
              </a:rPr>
              <a:t>(Methoden </a:t>
            </a:r>
            <a:r>
              <a:rPr lang="de-DE" dirty="0">
                <a:solidFill>
                  <a:schemeClr val="bg1"/>
                </a:solidFill>
              </a:rPr>
              <a:t>einer Klasse) </a:t>
            </a:r>
            <a:endParaRPr lang="de-DE" dirty="0" smtClean="0">
              <a:solidFill>
                <a:schemeClr val="bg1"/>
              </a:solidFill>
            </a:endParaRPr>
          </a:p>
          <a:p>
            <a:pPr>
              <a:buClr>
                <a:schemeClr val="bg1"/>
              </a:buClr>
            </a:pPr>
            <a:r>
              <a:rPr lang="de-DE" dirty="0" smtClean="0">
                <a:solidFill>
                  <a:schemeClr val="bg1"/>
                </a:solidFill>
              </a:rPr>
              <a:t>dem </a:t>
            </a:r>
            <a:r>
              <a:rPr lang="de-DE" dirty="0">
                <a:solidFill>
                  <a:schemeClr val="bg1"/>
                </a:solidFill>
              </a:rPr>
              <a:t>Zustand des Objekts </a:t>
            </a:r>
            <a:r>
              <a:rPr lang="de-DE" dirty="0" smtClean="0">
                <a:solidFill>
                  <a:schemeClr val="bg1"/>
                </a:solidFill>
              </a:rPr>
              <a:t>(Eigenschaften einer Klasse)</a:t>
            </a:r>
          </a:p>
          <a:p>
            <a:pPr>
              <a:buClr>
                <a:schemeClr val="bg1"/>
              </a:buClr>
            </a:pPr>
            <a:endParaRPr lang="de-DE" dirty="0">
              <a:solidFill>
                <a:schemeClr val="bg1"/>
              </a:solidFill>
            </a:endParaRPr>
          </a:p>
          <a:p>
            <a:pPr marL="0" indent="0">
              <a:buClr>
                <a:schemeClr val="bg1"/>
              </a:buClr>
              <a:buNone/>
            </a:pPr>
            <a:r>
              <a:rPr lang="de-DE" dirty="0" smtClean="0">
                <a:solidFill>
                  <a:schemeClr val="bg1"/>
                </a:solidFill>
              </a:rPr>
              <a:t>Ein Objekt besteht aus Slots.</a:t>
            </a:r>
          </a:p>
          <a:p>
            <a:pPr>
              <a:buClr>
                <a:schemeClr val="bg1"/>
              </a:buClr>
            </a:pPr>
            <a:r>
              <a:rPr lang="de-DE" dirty="0" smtClean="0">
                <a:solidFill>
                  <a:schemeClr val="bg1"/>
                </a:solidFill>
              </a:rPr>
              <a:t>Slots haben </a:t>
            </a:r>
            <a:r>
              <a:rPr lang="de-DE" dirty="0" smtClean="0">
                <a:solidFill>
                  <a:schemeClr val="bg1"/>
                </a:solidFill>
              </a:rPr>
              <a:t>Namen</a:t>
            </a:r>
            <a:r>
              <a:rPr lang="de-DE" dirty="0" smtClean="0">
                <a:solidFill>
                  <a:schemeClr val="bg1"/>
                </a:solidFill>
              </a:rPr>
              <a:t>.</a:t>
            </a:r>
          </a:p>
          <a:p>
            <a:pPr>
              <a:buClr>
                <a:schemeClr val="bg1"/>
              </a:buClr>
            </a:pPr>
            <a:r>
              <a:rPr lang="de-DE" dirty="0" smtClean="0">
                <a:solidFill>
                  <a:schemeClr val="bg1"/>
                </a:solidFill>
              </a:rPr>
              <a:t>Slots können Methoden oder Attribute aufnehmen.</a:t>
            </a:r>
          </a:p>
          <a:p>
            <a:pPr>
              <a:buClr>
                <a:schemeClr val="bg1"/>
              </a:buClr>
            </a:pPr>
            <a:endParaRPr lang="de-DE" dirty="0">
              <a:solidFill>
                <a:schemeClr val="bg1"/>
              </a:solidFill>
            </a:endParaRPr>
          </a:p>
          <a:p>
            <a:pPr>
              <a:buClr>
                <a:schemeClr val="bg1"/>
              </a:buClr>
              <a:buFont typeface="Arial"/>
              <a:buChar char="•"/>
            </a:pPr>
            <a:endParaRPr lang="de-DE" dirty="0">
              <a:solidFill>
                <a:schemeClr val="bg1"/>
              </a:solidFill>
            </a:endParaRPr>
          </a:p>
        </p:txBody>
      </p:sp>
      <p:sp>
        <p:nvSpPr>
          <p:cNvPr id="3" name="Titel 2"/>
          <p:cNvSpPr>
            <a:spLocks noGrp="1"/>
          </p:cNvSpPr>
          <p:nvPr>
            <p:ph type="title"/>
          </p:nvPr>
        </p:nvSpPr>
        <p:spPr/>
        <p:txBody>
          <a:bodyPr>
            <a:noAutofit/>
          </a:bodyPr>
          <a:lstStyle/>
          <a:p>
            <a:r>
              <a:rPr lang="de-DE" dirty="0" err="1">
                <a:solidFill>
                  <a:srgbClr val="FFFFFF"/>
                </a:solidFill>
              </a:rPr>
              <a:t>Self</a:t>
            </a:r>
            <a:r>
              <a:rPr lang="de-DE" dirty="0">
                <a:solidFill>
                  <a:srgbClr val="FFFFFF"/>
                </a:solidFill>
              </a:rPr>
              <a:t>: The Power </a:t>
            </a:r>
            <a:r>
              <a:rPr lang="de-DE" dirty="0" err="1">
                <a:solidFill>
                  <a:srgbClr val="FFFFFF"/>
                </a:solidFill>
              </a:rPr>
              <a:t>of</a:t>
            </a:r>
            <a:r>
              <a:rPr lang="de-DE" dirty="0">
                <a:solidFill>
                  <a:srgbClr val="FFFFFF"/>
                </a:solidFill>
              </a:rPr>
              <a:t> </a:t>
            </a:r>
            <a:r>
              <a:rPr lang="de-DE" dirty="0" err="1">
                <a:solidFill>
                  <a:srgbClr val="FFFFFF"/>
                </a:solidFill>
              </a:rPr>
              <a:t>Simplicity</a:t>
            </a:r>
            <a:r>
              <a:rPr lang="de-DE" dirty="0">
                <a:solidFill>
                  <a:srgbClr val="FFFFFF"/>
                </a:solidFill>
              </a:rPr>
              <a:t/>
            </a:r>
            <a:br>
              <a:rPr lang="de-DE" dirty="0">
                <a:solidFill>
                  <a:srgbClr val="FFFFFF"/>
                </a:solidFill>
              </a:rPr>
            </a:br>
            <a:r>
              <a:rPr lang="de-DE" dirty="0">
                <a:solidFill>
                  <a:srgbClr val="FFFFFF"/>
                </a:solidFill>
              </a:rPr>
              <a:t/>
            </a:r>
            <a:br>
              <a:rPr lang="de-DE" dirty="0">
                <a:solidFill>
                  <a:srgbClr val="FFFFFF"/>
                </a:solidFill>
              </a:rPr>
            </a:br>
            <a:endParaRPr lang="de-DE" dirty="0">
              <a:solidFill>
                <a:srgbClr val="FFFFFF"/>
              </a:solidFill>
            </a:endParaRPr>
          </a:p>
        </p:txBody>
      </p:sp>
      <p:sp>
        <p:nvSpPr>
          <p:cNvPr id="5" name="Textfeld 4"/>
          <p:cNvSpPr txBox="1"/>
          <p:nvPr/>
        </p:nvSpPr>
        <p:spPr>
          <a:xfrm>
            <a:off x="346051" y="6596390"/>
            <a:ext cx="8725466" cy="261610"/>
          </a:xfrm>
          <a:prstGeom prst="rect">
            <a:avLst/>
          </a:prstGeom>
          <a:noFill/>
        </p:spPr>
        <p:txBody>
          <a:bodyPr wrap="none" rtlCol="0">
            <a:spAutoFit/>
          </a:bodyPr>
          <a:lstStyle/>
          <a:p>
            <a:r>
              <a:rPr lang="de-DE" sz="1100" dirty="0" smtClean="0">
                <a:solidFill>
                  <a:srgbClr val="FFFFFF"/>
                </a:solidFill>
              </a:rPr>
              <a:t>Bild: </a:t>
            </a:r>
            <a:r>
              <a:rPr lang="de-DE" sz="1100" dirty="0" err="1">
                <a:solidFill>
                  <a:srgbClr val="FFFFFF"/>
                </a:solidFill>
              </a:rPr>
              <a:t>Some</a:t>
            </a:r>
            <a:r>
              <a:rPr lang="de-DE" sz="1100" dirty="0">
                <a:solidFill>
                  <a:srgbClr val="FFFFFF"/>
                </a:solidFill>
              </a:rPr>
              <a:t> </a:t>
            </a:r>
            <a:r>
              <a:rPr lang="de-DE" sz="1100" dirty="0" err="1">
                <a:solidFill>
                  <a:srgbClr val="FFFFFF"/>
                </a:solidFill>
              </a:rPr>
              <a:t>rights</a:t>
            </a:r>
            <a:r>
              <a:rPr lang="de-DE" sz="1100" dirty="0">
                <a:solidFill>
                  <a:srgbClr val="FFFFFF"/>
                </a:solidFill>
              </a:rPr>
              <a:t> </a:t>
            </a:r>
            <a:r>
              <a:rPr lang="de-DE" sz="1100" dirty="0" err="1" smtClean="0">
                <a:solidFill>
                  <a:srgbClr val="FFFFFF"/>
                </a:solidFill>
              </a:rPr>
              <a:t>reserved</a:t>
            </a:r>
            <a:r>
              <a:rPr lang="de-DE" sz="1100" dirty="0">
                <a:solidFill>
                  <a:srgbClr val="FFFFFF"/>
                </a:solidFill>
              </a:rPr>
              <a:t>, Mike </a:t>
            </a:r>
            <a:r>
              <a:rPr lang="de-DE" sz="1100" dirty="0" err="1" smtClean="0">
                <a:solidFill>
                  <a:srgbClr val="FFFFFF"/>
                </a:solidFill>
              </a:rPr>
              <a:t>Knell</a:t>
            </a:r>
            <a:r>
              <a:rPr lang="de-DE" sz="1100" dirty="0" smtClean="0">
                <a:solidFill>
                  <a:srgbClr val="FFFFFF"/>
                </a:solidFill>
              </a:rPr>
              <a:t>, </a:t>
            </a:r>
            <a:r>
              <a:rPr lang="de-DE" sz="1100" dirty="0" err="1" smtClean="0">
                <a:solidFill>
                  <a:srgbClr val="FFFFFF"/>
                </a:solidFill>
              </a:rPr>
              <a:t>Palo</a:t>
            </a:r>
            <a:r>
              <a:rPr lang="de-DE" sz="1100" dirty="0" smtClean="0">
                <a:solidFill>
                  <a:srgbClr val="FFFFFF"/>
                </a:solidFill>
              </a:rPr>
              <a:t> </a:t>
            </a:r>
            <a:r>
              <a:rPr lang="de-DE" sz="1100" dirty="0">
                <a:solidFill>
                  <a:srgbClr val="FFFFFF"/>
                </a:solidFill>
              </a:rPr>
              <a:t>Alto, </a:t>
            </a:r>
            <a:r>
              <a:rPr lang="de-DE" sz="1100" dirty="0" err="1">
                <a:solidFill>
                  <a:srgbClr val="FFFFFF"/>
                </a:solidFill>
              </a:rPr>
              <a:t>California</a:t>
            </a:r>
            <a:r>
              <a:rPr lang="de-DE" sz="1100" dirty="0">
                <a:solidFill>
                  <a:srgbClr val="FFFFFF"/>
                </a:solidFill>
              </a:rPr>
              <a:t>. Old Xerox PARC </a:t>
            </a:r>
            <a:r>
              <a:rPr lang="de-DE" sz="1100" dirty="0" err="1" smtClean="0">
                <a:solidFill>
                  <a:srgbClr val="FFFFFF"/>
                </a:solidFill>
              </a:rPr>
              <a:t>site</a:t>
            </a:r>
            <a:r>
              <a:rPr lang="de-DE" sz="1100" dirty="0">
                <a:solidFill>
                  <a:srgbClr val="FFFFFF"/>
                </a:solidFill>
              </a:rPr>
              <a:t>, 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a:t>
            </a:r>
            <a:r>
              <a:rPr lang="de-DE" sz="1100" dirty="0" err="1">
                <a:solidFill>
                  <a:srgbClr val="FFFFFF"/>
                </a:solidFill>
              </a:rPr>
              <a:t>File:No-longer-Xerox_PARC.jpg</a:t>
            </a:r>
            <a:endParaRPr lang="de-DE" sz="1100" dirty="0">
              <a:solidFill>
                <a:srgbClr val="FFFFFF"/>
              </a:solidFill>
            </a:endParaRPr>
          </a:p>
        </p:txBody>
      </p:sp>
    </p:spTree>
    <p:extLst>
      <p:ext uri="{BB962C8B-B14F-4D97-AF65-F5344CB8AC3E}">
        <p14:creationId xmlns:p14="http://schemas.microsoft.com/office/powerpoint/2010/main" val="179172290"/>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lnSpcReduction="10000"/>
          </a:bodyPr>
          <a:lstStyle/>
          <a:p>
            <a:pPr marL="0" indent="0">
              <a:buNone/>
            </a:pPr>
            <a:r>
              <a:rPr lang="de-DE" dirty="0" smtClean="0"/>
              <a:t>Deklariere alle Variablen in einem </a:t>
            </a:r>
            <a:r>
              <a:rPr lang="de-DE" dirty="0" err="1" smtClean="0"/>
              <a:t>Scope</a:t>
            </a:r>
            <a:r>
              <a:rPr lang="de-DE" dirty="0" smtClean="0"/>
              <a:t> (z.B. in einer </a:t>
            </a:r>
            <a:r>
              <a:rPr lang="de-DE" dirty="0" err="1" smtClean="0"/>
              <a:t>Function</a:t>
            </a:r>
            <a:r>
              <a:rPr lang="de-DE" dirty="0" smtClean="0"/>
              <a:t>) in einer Zeile </a:t>
            </a:r>
            <a:r>
              <a:rPr lang="de-DE" dirty="0" smtClean="0"/>
              <a:t>zum Beginn </a:t>
            </a:r>
            <a:r>
              <a:rPr lang="de-DE" dirty="0" smtClean="0"/>
              <a:t>des Scopes.</a:t>
            </a:r>
          </a:p>
          <a:p>
            <a:endParaRPr lang="de-DE" dirty="0" smtClean="0"/>
          </a:p>
          <a:p>
            <a:pPr marL="0" indent="0">
              <a:buNone/>
            </a:pPr>
            <a:r>
              <a:rPr lang="en-GB" dirty="0" smtClean="0"/>
              <a:t>function </a:t>
            </a:r>
            <a:r>
              <a:rPr lang="en-GB" dirty="0" err="1" smtClean="0"/>
              <a:t>declaresSomeVars</a:t>
            </a:r>
            <a:r>
              <a:rPr lang="en-GB" dirty="0" smtClean="0"/>
              <a:t>() {</a:t>
            </a:r>
            <a:endParaRPr lang="de-DE" dirty="0" smtClean="0"/>
          </a:p>
          <a:p>
            <a:pPr marL="0" indent="0">
              <a:buNone/>
            </a:pPr>
            <a:r>
              <a:rPr lang="en-GB" dirty="0" smtClean="0"/>
              <a:t>	</a:t>
            </a:r>
            <a:r>
              <a:rPr lang="en-GB" dirty="0" err="1" smtClean="0"/>
              <a:t>var</a:t>
            </a:r>
            <a:r>
              <a:rPr lang="en-GB" dirty="0" smtClean="0"/>
              <a:t> hello = "world",</a:t>
            </a:r>
            <a:endParaRPr lang="de-DE" dirty="0" smtClean="0"/>
          </a:p>
          <a:p>
            <a:pPr marL="0" indent="0">
              <a:buNone/>
            </a:pPr>
            <a:r>
              <a:rPr lang="en-GB" dirty="0" smtClean="0"/>
              <a:t>	x,</a:t>
            </a:r>
            <a:endParaRPr lang="de-DE" dirty="0" smtClean="0"/>
          </a:p>
          <a:p>
            <a:pPr marL="0" indent="0">
              <a:buNone/>
            </a:pPr>
            <a:r>
              <a:rPr lang="en-GB" dirty="0" smtClean="0"/>
              <a:t>	y;</a:t>
            </a:r>
            <a:endParaRPr lang="de-DE" dirty="0" smtClean="0"/>
          </a:p>
          <a:p>
            <a:pPr marL="0" indent="0">
              <a:buNone/>
            </a:pPr>
            <a:r>
              <a:rPr lang="en-GB" dirty="0" smtClean="0"/>
              <a:t>	// here comes the code </a:t>
            </a:r>
            <a:endParaRPr lang="de-DE" dirty="0" smtClean="0"/>
          </a:p>
          <a:p>
            <a:pPr marL="0" indent="0">
              <a:buNone/>
            </a:pPr>
            <a:r>
              <a:rPr lang="de-DE" dirty="0" smtClean="0"/>
              <a:t>}</a:t>
            </a:r>
          </a:p>
          <a:p>
            <a:endParaRPr lang="de-DE" dirty="0"/>
          </a:p>
        </p:txBody>
      </p:sp>
      <p:sp>
        <p:nvSpPr>
          <p:cNvPr id="4" name="Titel 3"/>
          <p:cNvSpPr>
            <a:spLocks noGrp="1"/>
          </p:cNvSpPr>
          <p:nvPr>
            <p:ph type="title"/>
          </p:nvPr>
        </p:nvSpPr>
        <p:spPr/>
        <p:txBody>
          <a:bodyPr/>
          <a:lstStyle/>
          <a:p>
            <a:r>
              <a:rPr lang="de-DE" dirty="0" smtClean="0"/>
              <a:t>Fallstricke des </a:t>
            </a:r>
            <a:r>
              <a:rPr lang="de-DE" dirty="0" err="1" smtClean="0"/>
              <a:t>Hoistings</a:t>
            </a:r>
            <a:r>
              <a:rPr lang="de-DE" dirty="0" smtClean="0"/>
              <a:t> umgehen</a:t>
            </a:r>
            <a:endParaRPr lang="de-DE" dirty="0"/>
          </a:p>
        </p:txBody>
      </p:sp>
    </p:spTree>
    <p:extLst>
      <p:ext uri="{BB962C8B-B14F-4D97-AF65-F5344CB8AC3E}">
        <p14:creationId xmlns:p14="http://schemas.microsoft.com/office/powerpoint/2010/main" val="916763154"/>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Objekte und Funktionen sind gleichwertig.</a:t>
            </a:r>
          </a:p>
          <a:p>
            <a:pPr marL="0" indent="0">
              <a:buNone/>
            </a:pPr>
            <a:r>
              <a:rPr lang="de-DE" dirty="0" smtClean="0"/>
              <a:t>Auch einer Funktion können Attribute zugeordnet werden.</a:t>
            </a:r>
            <a:endParaRPr lang="de-DE" dirty="0"/>
          </a:p>
        </p:txBody>
      </p:sp>
      <p:sp>
        <p:nvSpPr>
          <p:cNvPr id="3" name="Titel 2"/>
          <p:cNvSpPr>
            <a:spLocks noGrp="1"/>
          </p:cNvSpPr>
          <p:nvPr>
            <p:ph type="title"/>
          </p:nvPr>
        </p:nvSpPr>
        <p:spPr/>
        <p:txBody>
          <a:bodyPr/>
          <a:lstStyle/>
          <a:p>
            <a:r>
              <a:rPr lang="de-DE" dirty="0" smtClean="0"/>
              <a:t>Funktionale Objekte</a:t>
            </a:r>
            <a:endParaRPr lang="de-DE" dirty="0"/>
          </a:p>
        </p:txBody>
      </p:sp>
    </p:spTree>
    <p:extLst>
      <p:ext uri="{BB962C8B-B14F-4D97-AF65-F5344CB8AC3E}">
        <p14:creationId xmlns:p14="http://schemas.microsoft.com/office/powerpoint/2010/main" val="1011379525"/>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pPr marL="0" indent="0">
              <a:buNone/>
            </a:pPr>
            <a:r>
              <a:rPr lang="de-DE" dirty="0" smtClean="0"/>
              <a:t>JS hat nur einen Thread.</a:t>
            </a:r>
          </a:p>
          <a:p>
            <a:pPr marL="0" indent="0">
              <a:buNone/>
            </a:pPr>
            <a:r>
              <a:rPr lang="de-DE" dirty="0" smtClean="0"/>
              <a:t>Daher darf dieser Thread nicht blockiert werden.</a:t>
            </a:r>
          </a:p>
          <a:p>
            <a:pPr marL="0" indent="0">
              <a:buNone/>
            </a:pPr>
            <a:r>
              <a:rPr lang="de-DE" dirty="0" smtClean="0"/>
              <a:t>Quasi-Nebenläufige Programmierung wird über </a:t>
            </a:r>
            <a:r>
              <a:rPr lang="de-DE" dirty="0" err="1" smtClean="0"/>
              <a:t>Callbacks</a:t>
            </a:r>
            <a:r>
              <a:rPr lang="de-DE" dirty="0" smtClean="0"/>
              <a:t> realisiert</a:t>
            </a:r>
            <a:r>
              <a:rPr lang="de-DE" dirty="0" smtClean="0"/>
              <a:t>.</a:t>
            </a:r>
          </a:p>
          <a:p>
            <a:pPr marL="0" indent="0">
              <a:buNone/>
            </a:pPr>
            <a:endParaRPr lang="de-DE" dirty="0"/>
          </a:p>
        </p:txBody>
      </p:sp>
      <p:sp>
        <p:nvSpPr>
          <p:cNvPr id="4" name="Titel 3"/>
          <p:cNvSpPr>
            <a:spLocks noGrp="1"/>
          </p:cNvSpPr>
          <p:nvPr>
            <p:ph type="title"/>
          </p:nvPr>
        </p:nvSpPr>
        <p:spPr/>
        <p:txBody>
          <a:bodyPr/>
          <a:lstStyle/>
          <a:p>
            <a:r>
              <a:rPr lang="de-DE" dirty="0" err="1" smtClean="0"/>
              <a:t>Callbacks</a:t>
            </a:r>
            <a:endParaRPr lang="de-DE" dirty="0"/>
          </a:p>
        </p:txBody>
      </p:sp>
    </p:spTree>
    <p:extLst>
      <p:ext uri="{BB962C8B-B14F-4D97-AF65-F5344CB8AC3E}">
        <p14:creationId xmlns:p14="http://schemas.microsoft.com/office/powerpoint/2010/main" val="2854821146"/>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err="1"/>
              <a:t>function</a:t>
            </a:r>
            <a:r>
              <a:rPr lang="de-DE" dirty="0"/>
              <a:t> calculate1To1000Synchronous() {</a:t>
            </a:r>
          </a:p>
          <a:p>
            <a:r>
              <a:rPr lang="de-DE" dirty="0"/>
              <a:t>	</a:t>
            </a:r>
            <a:r>
              <a:rPr lang="de-DE" dirty="0" err="1"/>
              <a:t>var</a:t>
            </a:r>
            <a:r>
              <a:rPr lang="de-DE" dirty="0"/>
              <a:t> </a:t>
            </a:r>
            <a:r>
              <a:rPr lang="de-DE" dirty="0" err="1"/>
              <a:t>result</a:t>
            </a:r>
            <a:r>
              <a:rPr lang="de-DE" dirty="0"/>
              <a:t> = 0;</a:t>
            </a:r>
          </a:p>
          <a:p>
            <a:r>
              <a:rPr lang="de-DE" dirty="0"/>
              <a:t>	</a:t>
            </a:r>
            <a:r>
              <a:rPr lang="de-DE" dirty="0" err="1"/>
              <a:t>for</a:t>
            </a:r>
            <a:r>
              <a:rPr lang="de-DE" dirty="0"/>
              <a:t> (</a:t>
            </a:r>
            <a:r>
              <a:rPr lang="de-DE" dirty="0" err="1"/>
              <a:t>var</a:t>
            </a:r>
            <a:r>
              <a:rPr lang="de-DE" dirty="0"/>
              <a:t> i = 1; i &lt;= 1000; i++) {</a:t>
            </a:r>
          </a:p>
          <a:p>
            <a:r>
              <a:rPr lang="de-DE" dirty="0"/>
              <a:t>		</a:t>
            </a:r>
            <a:r>
              <a:rPr lang="de-DE" dirty="0" err="1"/>
              <a:t>result</a:t>
            </a:r>
            <a:r>
              <a:rPr lang="de-DE" dirty="0"/>
              <a:t> += i;</a:t>
            </a:r>
          </a:p>
          <a:p>
            <a:r>
              <a:rPr lang="de-DE" dirty="0"/>
              <a:t>	}</a:t>
            </a:r>
          </a:p>
          <a:p>
            <a:r>
              <a:rPr lang="de-DE" dirty="0"/>
              <a:t>	</a:t>
            </a:r>
            <a:r>
              <a:rPr lang="de-DE" dirty="0" err="1"/>
              <a:t>return</a:t>
            </a:r>
            <a:r>
              <a:rPr lang="de-DE" dirty="0"/>
              <a:t> </a:t>
            </a:r>
            <a:r>
              <a:rPr lang="de-DE" dirty="0" err="1"/>
              <a:t>result</a:t>
            </a:r>
            <a:r>
              <a:rPr lang="de-DE" dirty="0"/>
              <a:t>;</a:t>
            </a:r>
          </a:p>
          <a:p>
            <a:r>
              <a:rPr lang="de-DE" dirty="0"/>
              <a:t>}</a:t>
            </a:r>
          </a:p>
          <a:p>
            <a:endParaRPr lang="de-DE" dirty="0"/>
          </a:p>
          <a:p>
            <a:r>
              <a:rPr lang="de-DE" dirty="0" err="1"/>
              <a:t>var</a:t>
            </a:r>
            <a:r>
              <a:rPr lang="de-DE" dirty="0"/>
              <a:t> summe = calculate1To1000Synchronous()</a:t>
            </a:r>
            <a:r>
              <a:rPr lang="de-DE" dirty="0" smtClean="0"/>
              <a:t>; /</a:t>
            </a:r>
            <a:r>
              <a:rPr lang="de-DE" dirty="0"/>
              <a:t>/ 500500</a:t>
            </a:r>
          </a:p>
          <a:p>
            <a:endParaRPr lang="de-DE" dirty="0"/>
          </a:p>
        </p:txBody>
      </p:sp>
      <p:sp>
        <p:nvSpPr>
          <p:cNvPr id="4" name="Titel 3"/>
          <p:cNvSpPr>
            <a:spLocks noGrp="1"/>
          </p:cNvSpPr>
          <p:nvPr>
            <p:ph type="title"/>
          </p:nvPr>
        </p:nvSpPr>
        <p:spPr/>
        <p:txBody>
          <a:bodyPr/>
          <a:lstStyle/>
          <a:p>
            <a:r>
              <a:rPr lang="de-DE" dirty="0" smtClean="0"/>
              <a:t>Code ohne </a:t>
            </a:r>
            <a:r>
              <a:rPr lang="de-DE" dirty="0" err="1" smtClean="0"/>
              <a:t>Callbacks</a:t>
            </a:r>
            <a:endParaRPr lang="de-DE" dirty="0"/>
          </a:p>
        </p:txBody>
      </p:sp>
    </p:spTree>
    <p:extLst>
      <p:ext uri="{BB962C8B-B14F-4D97-AF65-F5344CB8AC3E}">
        <p14:creationId xmlns:p14="http://schemas.microsoft.com/office/powerpoint/2010/main" val="890842155"/>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function</a:t>
            </a:r>
            <a:r>
              <a:rPr lang="de-DE" dirty="0"/>
              <a:t> calculate1To1000WithCallback(</a:t>
            </a:r>
            <a:r>
              <a:rPr lang="de-DE" dirty="0" err="1"/>
              <a:t>callback</a:t>
            </a:r>
            <a:r>
              <a:rPr lang="de-DE" dirty="0"/>
              <a:t>) {</a:t>
            </a:r>
          </a:p>
          <a:p>
            <a:r>
              <a:rPr lang="de-DE" dirty="0"/>
              <a:t>	</a:t>
            </a:r>
            <a:r>
              <a:rPr lang="de-DE" dirty="0" err="1"/>
              <a:t>var</a:t>
            </a:r>
            <a:r>
              <a:rPr lang="de-DE" dirty="0"/>
              <a:t> </a:t>
            </a:r>
            <a:r>
              <a:rPr lang="de-DE" dirty="0" err="1"/>
              <a:t>result</a:t>
            </a:r>
            <a:r>
              <a:rPr lang="de-DE" dirty="0"/>
              <a:t> = 0;</a:t>
            </a:r>
          </a:p>
          <a:p>
            <a:r>
              <a:rPr lang="de-DE" dirty="0"/>
              <a:t>	</a:t>
            </a:r>
            <a:r>
              <a:rPr lang="de-DE" dirty="0" err="1"/>
              <a:t>for</a:t>
            </a:r>
            <a:r>
              <a:rPr lang="de-DE" dirty="0"/>
              <a:t> (</a:t>
            </a:r>
            <a:r>
              <a:rPr lang="de-DE" dirty="0" err="1"/>
              <a:t>var</a:t>
            </a:r>
            <a:r>
              <a:rPr lang="de-DE" dirty="0"/>
              <a:t> i = 1; i &lt;= 1000; i++) {</a:t>
            </a:r>
          </a:p>
          <a:p>
            <a:r>
              <a:rPr lang="de-DE" dirty="0"/>
              <a:t>		</a:t>
            </a:r>
            <a:r>
              <a:rPr lang="de-DE" dirty="0" err="1"/>
              <a:t>result</a:t>
            </a:r>
            <a:r>
              <a:rPr lang="de-DE" dirty="0"/>
              <a:t> += i;</a:t>
            </a:r>
          </a:p>
          <a:p>
            <a:r>
              <a:rPr lang="de-DE" dirty="0"/>
              <a:t>	}</a:t>
            </a:r>
          </a:p>
          <a:p>
            <a:r>
              <a:rPr lang="de-DE" dirty="0"/>
              <a:t>	</a:t>
            </a:r>
            <a:r>
              <a:rPr lang="de-DE" dirty="0" err="1"/>
              <a:t>callback</a:t>
            </a:r>
            <a:r>
              <a:rPr lang="de-DE" dirty="0"/>
              <a:t>(</a:t>
            </a:r>
            <a:r>
              <a:rPr lang="de-DE" dirty="0" err="1"/>
              <a:t>result</a:t>
            </a:r>
            <a:r>
              <a:rPr lang="de-DE" dirty="0"/>
              <a:t>);</a:t>
            </a:r>
          </a:p>
          <a:p>
            <a:r>
              <a:rPr lang="de-DE" dirty="0"/>
              <a:t>}</a:t>
            </a:r>
          </a:p>
          <a:p>
            <a:r>
              <a:rPr lang="de-DE" dirty="0"/>
              <a:t>calculate1To1000WithCallback(</a:t>
            </a:r>
            <a:r>
              <a:rPr lang="de-DE" dirty="0" err="1"/>
              <a:t>function</a:t>
            </a:r>
            <a:r>
              <a:rPr lang="de-DE" dirty="0"/>
              <a:t>(</a:t>
            </a:r>
            <a:r>
              <a:rPr lang="de-DE" dirty="0" err="1"/>
              <a:t>data</a:t>
            </a:r>
            <a:r>
              <a:rPr lang="de-DE" dirty="0"/>
              <a:t>) </a:t>
            </a:r>
            <a:r>
              <a:rPr lang="de-DE" dirty="0" smtClean="0"/>
              <a:t>{</a:t>
            </a:r>
            <a:r>
              <a:rPr lang="de-DE" dirty="0" err="1" smtClean="0"/>
              <a:t>console.log</a:t>
            </a:r>
            <a:r>
              <a:rPr lang="de-DE" dirty="0" smtClean="0"/>
              <a:t>(</a:t>
            </a:r>
            <a:r>
              <a:rPr lang="de-DE" dirty="0" err="1"/>
              <a:t>data</a:t>
            </a:r>
            <a:r>
              <a:rPr lang="de-DE" dirty="0"/>
              <a:t>)}); /</a:t>
            </a:r>
            <a:r>
              <a:rPr lang="de-DE" dirty="0" smtClean="0"/>
              <a:t>/500500 </a:t>
            </a:r>
            <a:endParaRPr lang="de-DE" dirty="0"/>
          </a:p>
          <a:p>
            <a:endParaRPr lang="de-DE" dirty="0"/>
          </a:p>
        </p:txBody>
      </p:sp>
      <p:sp>
        <p:nvSpPr>
          <p:cNvPr id="3" name="Titel 2"/>
          <p:cNvSpPr>
            <a:spLocks noGrp="1"/>
          </p:cNvSpPr>
          <p:nvPr>
            <p:ph type="title"/>
          </p:nvPr>
        </p:nvSpPr>
        <p:spPr/>
        <p:txBody>
          <a:bodyPr/>
          <a:lstStyle/>
          <a:p>
            <a:r>
              <a:rPr lang="de-DE" dirty="0" smtClean="0"/>
              <a:t>Code mit </a:t>
            </a:r>
            <a:r>
              <a:rPr lang="de-DE" dirty="0" err="1" smtClean="0"/>
              <a:t>Callbacks</a:t>
            </a:r>
            <a:endParaRPr lang="de-DE" dirty="0"/>
          </a:p>
        </p:txBody>
      </p:sp>
    </p:spTree>
    <p:extLst>
      <p:ext uri="{BB962C8B-B14F-4D97-AF65-F5344CB8AC3E}">
        <p14:creationId xmlns:p14="http://schemas.microsoft.com/office/powerpoint/2010/main" val="1338771661"/>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pPr>
              <a:buFont typeface="Wingdings" charset="2"/>
              <a:buChar char="§"/>
            </a:pPr>
            <a:r>
              <a:rPr lang="de-DE" dirty="0" smtClean="0"/>
              <a:t>Fluid APIs</a:t>
            </a:r>
          </a:p>
          <a:p>
            <a:pPr>
              <a:buFont typeface="Wingdings" charset="2"/>
              <a:buChar char="§"/>
            </a:pPr>
            <a:r>
              <a:rPr lang="de-DE" dirty="0" smtClean="0"/>
              <a:t>Rekursion</a:t>
            </a:r>
          </a:p>
          <a:p>
            <a:pPr>
              <a:buFont typeface="Wingdings" charset="2"/>
              <a:buChar char="§"/>
            </a:pPr>
            <a:r>
              <a:rPr lang="de-DE" dirty="0" err="1" smtClean="0"/>
              <a:t>Currying</a:t>
            </a:r>
            <a:r>
              <a:rPr lang="de-DE" dirty="0" smtClean="0"/>
              <a:t> (</a:t>
            </a:r>
            <a:r>
              <a:rPr lang="de-DE" dirty="0" err="1" smtClean="0"/>
              <a:t>Haskell</a:t>
            </a:r>
            <a:r>
              <a:rPr lang="de-DE" dirty="0" smtClean="0"/>
              <a:t> Curry) nach Douglas </a:t>
            </a:r>
            <a:r>
              <a:rPr lang="de-DE" dirty="0" err="1" smtClean="0"/>
              <a:t>Crockford</a:t>
            </a:r>
            <a:endParaRPr lang="de-DE" dirty="0"/>
          </a:p>
        </p:txBody>
      </p:sp>
      <p:sp>
        <p:nvSpPr>
          <p:cNvPr id="4" name="Titel 3"/>
          <p:cNvSpPr>
            <a:spLocks noGrp="1"/>
          </p:cNvSpPr>
          <p:nvPr>
            <p:ph type="title"/>
          </p:nvPr>
        </p:nvSpPr>
        <p:spPr/>
        <p:txBody>
          <a:bodyPr/>
          <a:lstStyle/>
          <a:p>
            <a:r>
              <a:rPr lang="de-DE" dirty="0" smtClean="0"/>
              <a:t>Weitere funktionale Pattern</a:t>
            </a:r>
            <a:endParaRPr lang="de-DE" dirty="0"/>
          </a:p>
        </p:txBody>
      </p:sp>
    </p:spTree>
    <p:extLst>
      <p:ext uri="{BB962C8B-B14F-4D97-AF65-F5344CB8AC3E}">
        <p14:creationId xmlns:p14="http://schemas.microsoft.com/office/powerpoint/2010/main" val="1750696336"/>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6289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9144000"/>
          </a:xfrm>
          <a:prstGeom prst="rect">
            <a:avLst/>
          </a:prstGeom>
        </p:spPr>
      </p:pic>
    </p:spTree>
    <p:extLst>
      <p:ext uri="{BB962C8B-B14F-4D97-AF65-F5344CB8AC3E}">
        <p14:creationId xmlns:p14="http://schemas.microsoft.com/office/powerpoint/2010/main" val="3580418269"/>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Objekte</a:t>
            </a:r>
            <a:endParaRPr lang="de-DE" dirty="0"/>
          </a:p>
        </p:txBody>
      </p:sp>
      <p:sp>
        <p:nvSpPr>
          <p:cNvPr id="2" name="Inhaltsplatzhalter 1"/>
          <p:cNvSpPr>
            <a:spLocks noGrp="1"/>
          </p:cNvSpPr>
          <p:nvPr>
            <p:ph type="body" sz="quarter" idx="11"/>
          </p:nvPr>
        </p:nvSpPr>
        <p:spPr/>
        <p:txBody>
          <a:bodyPr/>
          <a:lstStyle/>
          <a:p>
            <a:pPr marL="0" indent="0">
              <a:buNone/>
            </a:pPr>
            <a:r>
              <a:rPr lang="de-DE" dirty="0"/>
              <a:t>Alle </a:t>
            </a:r>
            <a:r>
              <a:rPr lang="de-DE" dirty="0" smtClean="0"/>
              <a:t>Datentypen außer Basistypen </a:t>
            </a:r>
            <a:r>
              <a:rPr lang="de-DE" dirty="0"/>
              <a:t>sind Objekte:</a:t>
            </a:r>
          </a:p>
          <a:p>
            <a:r>
              <a:rPr lang="de-DE" dirty="0" smtClean="0"/>
              <a:t>Arrays </a:t>
            </a:r>
            <a:endParaRPr lang="de-DE" dirty="0" smtClean="0"/>
          </a:p>
          <a:p>
            <a:r>
              <a:rPr lang="de-DE" dirty="0" smtClean="0"/>
              <a:t>Funktionen </a:t>
            </a:r>
            <a:endParaRPr lang="de-DE" dirty="0" smtClean="0"/>
          </a:p>
          <a:p>
            <a:r>
              <a:rPr lang="de-DE" dirty="0" smtClean="0"/>
              <a:t>Reguläre Ausdrücke (Funktionen</a:t>
            </a:r>
            <a:r>
              <a:rPr lang="de-DE" dirty="0" smtClean="0"/>
              <a:t>)</a:t>
            </a:r>
            <a:endParaRPr lang="de-DE" dirty="0" smtClean="0"/>
          </a:p>
          <a:p>
            <a:r>
              <a:rPr lang="de-DE" dirty="0" smtClean="0"/>
              <a:t>Objekte </a:t>
            </a:r>
            <a:r>
              <a:rPr lang="de-DE" dirty="0"/>
              <a:t>selbst</a:t>
            </a:r>
          </a:p>
        </p:txBody>
      </p:sp>
    </p:spTree>
    <p:extLst>
      <p:ext uri="{BB962C8B-B14F-4D97-AF65-F5344CB8AC3E}">
        <p14:creationId xmlns:p14="http://schemas.microsoft.com/office/powerpoint/2010/main" val="264585782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pPr marL="0" indent="0">
              <a:buNone/>
            </a:pPr>
            <a:r>
              <a:rPr lang="de-DE" dirty="0" smtClean="0"/>
              <a:t>Ein Objekt ist ein:</a:t>
            </a:r>
          </a:p>
          <a:p>
            <a:r>
              <a:rPr lang="de-DE" dirty="0" smtClean="0"/>
              <a:t>Container </a:t>
            </a:r>
            <a:r>
              <a:rPr lang="de-DE" dirty="0"/>
              <a:t>für Schlüssel-Wert-Paare </a:t>
            </a:r>
            <a:endParaRPr lang="de-DE" dirty="0" smtClean="0"/>
          </a:p>
          <a:p>
            <a:r>
              <a:rPr lang="de-DE" dirty="0" smtClean="0"/>
              <a:t>Kann über den Objekt-Konstruktor gebildet werden</a:t>
            </a:r>
          </a:p>
          <a:p>
            <a:r>
              <a:rPr lang="de-DE" dirty="0" smtClean="0"/>
              <a:t>Kann direkt über das Objekt-Literal gebildet werden</a:t>
            </a:r>
          </a:p>
          <a:p>
            <a:r>
              <a:rPr lang="de-DE" dirty="0" smtClean="0"/>
              <a:t>Kann Methoden enthalten</a:t>
            </a:r>
          </a:p>
          <a:p>
            <a:r>
              <a:rPr lang="de-DE" dirty="0" smtClean="0"/>
              <a:t>Spannt einen eigenen Kontext auf</a:t>
            </a:r>
            <a:endParaRPr lang="de-DE" dirty="0"/>
          </a:p>
        </p:txBody>
      </p:sp>
      <p:sp>
        <p:nvSpPr>
          <p:cNvPr id="2" name="Titel 1"/>
          <p:cNvSpPr>
            <a:spLocks noGrp="1"/>
          </p:cNvSpPr>
          <p:nvPr>
            <p:ph type="title"/>
          </p:nvPr>
        </p:nvSpPr>
        <p:spPr/>
        <p:txBody>
          <a:bodyPr/>
          <a:lstStyle/>
          <a:p>
            <a:r>
              <a:rPr lang="de-DE" dirty="0" smtClean="0"/>
              <a:t>Objekt</a:t>
            </a:r>
            <a:endParaRPr lang="de-DE" dirty="0"/>
          </a:p>
        </p:txBody>
      </p:sp>
    </p:spTree>
    <p:extLst>
      <p:ext uri="{BB962C8B-B14F-4D97-AF65-F5344CB8AC3E}">
        <p14:creationId xmlns:p14="http://schemas.microsoft.com/office/powerpoint/2010/main" val="311787126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en-US" dirty="0"/>
              <a:t>// Objects map keys (string) to values (properties):</a:t>
            </a:r>
          </a:p>
          <a:p>
            <a:r>
              <a:rPr lang="en-US" dirty="0" smtClean="0"/>
              <a:t>var </a:t>
            </a:r>
            <a:r>
              <a:rPr lang="en-US" dirty="0" err="1"/>
              <a:t>obj</a:t>
            </a:r>
            <a:r>
              <a:rPr lang="en-US" dirty="0"/>
              <a:t> = new Object</a:t>
            </a:r>
            <a:r>
              <a:rPr lang="en-US" dirty="0" smtClean="0"/>
              <a:t>()</a:t>
            </a:r>
            <a:r>
              <a:rPr lang="en-US" dirty="0"/>
              <a:t>; </a:t>
            </a:r>
          </a:p>
          <a:p>
            <a:endParaRPr lang="tr-TR" dirty="0" smtClean="0">
              <a:solidFill>
                <a:srgbClr val="FFFFFF"/>
              </a:solidFill>
              <a:highlight>
                <a:srgbClr val="272822"/>
              </a:highlight>
            </a:endParaRPr>
          </a:p>
          <a:p>
            <a:r>
              <a:rPr lang="tr-TR" dirty="0" smtClean="0">
                <a:solidFill>
                  <a:srgbClr val="FFFFFF"/>
                </a:solidFill>
                <a:highlight>
                  <a:srgbClr val="272822"/>
                </a:highlight>
              </a:rPr>
              <a:t>// </a:t>
            </a:r>
            <a:r>
              <a:rPr lang="tr-TR" dirty="0" err="1" smtClean="0">
                <a:solidFill>
                  <a:srgbClr val="FFFFFF"/>
                </a:solidFill>
                <a:highlight>
                  <a:srgbClr val="272822"/>
                </a:highlight>
              </a:rPr>
              <a:t>there</a:t>
            </a:r>
            <a:r>
              <a:rPr lang="tr-TR" dirty="0" smtClean="0">
                <a:solidFill>
                  <a:srgbClr val="FFFFFF"/>
                </a:solidFill>
                <a:highlight>
                  <a:srgbClr val="272822"/>
                </a:highlight>
              </a:rPr>
              <a:t> is an Object </a:t>
            </a:r>
            <a:r>
              <a:rPr lang="tr-TR" dirty="0" err="1" smtClean="0">
                <a:solidFill>
                  <a:srgbClr val="FFFFFF"/>
                </a:solidFill>
                <a:highlight>
                  <a:srgbClr val="272822"/>
                </a:highlight>
              </a:rPr>
              <a:t>literal</a:t>
            </a:r>
            <a:endParaRPr lang="tr-TR" dirty="0" smtClean="0">
              <a:solidFill>
                <a:srgbClr val="FFFFFF"/>
              </a:solidFill>
              <a:highlight>
                <a:srgbClr val="272822"/>
              </a:highlight>
            </a:endParaRPr>
          </a:p>
          <a:p>
            <a:r>
              <a:rPr lang="tr-TR" dirty="0" smtClean="0">
                <a:solidFill>
                  <a:srgbClr val="FFFFFF"/>
                </a:solidFill>
                <a:highlight>
                  <a:srgbClr val="272822"/>
                </a:highlight>
              </a:rPr>
              <a:t>var </a:t>
            </a:r>
            <a:r>
              <a:rPr lang="tr-TR" dirty="0" err="1" smtClean="0">
                <a:solidFill>
                  <a:srgbClr val="FFFFFF"/>
                </a:solidFill>
                <a:highlight>
                  <a:srgbClr val="272822"/>
                </a:highlight>
              </a:rPr>
              <a:t>myCar</a:t>
            </a:r>
            <a:r>
              <a:rPr lang="tr-TR" dirty="0" smtClean="0">
                <a:solidFill>
                  <a:srgbClr val="FFFFFF"/>
                </a:solidFill>
                <a:highlight>
                  <a:srgbClr val="272822"/>
                </a:highlight>
              </a:rPr>
              <a:t> </a:t>
            </a:r>
            <a:r>
              <a:rPr lang="tr-TR" dirty="0">
                <a:solidFill>
                  <a:srgbClr val="FFFFFF"/>
                </a:solidFill>
                <a:highlight>
                  <a:srgbClr val="272822"/>
                </a:highlight>
              </a:rPr>
              <a:t>= {</a:t>
            </a:r>
          </a:p>
          <a:p>
            <a:r>
              <a:rPr lang="tr-TR" dirty="0">
                <a:solidFill>
                  <a:srgbClr val="FFFFFF"/>
                </a:solidFill>
                <a:highlight>
                  <a:srgbClr val="272822"/>
                </a:highlight>
              </a:rPr>
              <a:t>		</a:t>
            </a:r>
            <a:r>
              <a:rPr lang="tr-TR" dirty="0" smtClean="0">
                <a:solidFill>
                  <a:srgbClr val="FFFFFF"/>
                </a:solidFill>
                <a:highlight>
                  <a:srgbClr val="272822"/>
                </a:highlight>
              </a:rPr>
              <a:t>‘</a:t>
            </a:r>
            <a:r>
              <a:rPr lang="tr-TR" dirty="0" err="1" smtClean="0">
                <a:solidFill>
                  <a:srgbClr val="FFFFFF"/>
                </a:solidFill>
                <a:highlight>
                  <a:srgbClr val="272822"/>
                </a:highlight>
              </a:rPr>
              <a:t>brand</a:t>
            </a:r>
            <a:r>
              <a:rPr lang="tr-TR" dirty="0" smtClean="0">
                <a:solidFill>
                  <a:srgbClr val="FFFFFF"/>
                </a:solidFill>
                <a:highlight>
                  <a:srgbClr val="272822"/>
                </a:highlight>
              </a:rPr>
              <a:t>’: ‘Ferrari’,</a:t>
            </a:r>
            <a:endParaRPr lang="tr-TR" dirty="0">
              <a:solidFill>
                <a:srgbClr val="FFFFFF"/>
              </a:solidFill>
              <a:highlight>
                <a:srgbClr val="272822"/>
              </a:highlight>
            </a:endParaRPr>
          </a:p>
          <a:p>
            <a:r>
              <a:rPr lang="tr-TR" dirty="0">
                <a:solidFill>
                  <a:srgbClr val="FFFFFF"/>
                </a:solidFill>
                <a:highlight>
                  <a:srgbClr val="272822"/>
                </a:highlight>
              </a:rPr>
              <a:t>	  </a:t>
            </a:r>
            <a:r>
              <a:rPr lang="tr-TR" dirty="0" smtClean="0">
                <a:solidFill>
                  <a:srgbClr val="FFFFFF"/>
                </a:solidFill>
                <a:highlight>
                  <a:srgbClr val="272822"/>
                </a:highlight>
              </a:rPr>
              <a:t>‘</a:t>
            </a:r>
            <a:r>
              <a:rPr lang="tr-TR" dirty="0" err="1" smtClean="0">
                <a:solidFill>
                  <a:srgbClr val="FFFFFF"/>
                </a:solidFill>
                <a:highlight>
                  <a:srgbClr val="272822"/>
                </a:highlight>
              </a:rPr>
              <a:t>color</a:t>
            </a:r>
            <a:r>
              <a:rPr lang="tr-TR" dirty="0" smtClean="0">
                <a:solidFill>
                  <a:srgbClr val="FFFFFF"/>
                </a:solidFill>
                <a:highlight>
                  <a:srgbClr val="272822"/>
                </a:highlight>
              </a:rPr>
              <a:t>’: ‘</a:t>
            </a:r>
            <a:r>
              <a:rPr lang="tr-TR" dirty="0" err="1" smtClean="0">
                <a:solidFill>
                  <a:srgbClr val="FFFFFF"/>
                </a:solidFill>
                <a:highlight>
                  <a:srgbClr val="272822"/>
                </a:highlight>
              </a:rPr>
              <a:t>red</a:t>
            </a:r>
            <a:r>
              <a:rPr lang="tr-TR" dirty="0" smtClean="0">
                <a:solidFill>
                  <a:srgbClr val="FFFFFF"/>
                </a:solidFill>
                <a:highlight>
                  <a:srgbClr val="272822"/>
                </a:highlight>
              </a:rPr>
              <a:t>’,</a:t>
            </a:r>
          </a:p>
          <a:p>
            <a:r>
              <a:rPr lang="tr-TR" dirty="0">
                <a:solidFill>
                  <a:srgbClr val="FFFFFF"/>
                </a:solidFill>
                <a:highlight>
                  <a:srgbClr val="272822"/>
                </a:highlight>
              </a:rPr>
              <a:t> </a:t>
            </a:r>
            <a:r>
              <a:rPr lang="tr-TR" dirty="0" smtClean="0">
                <a:solidFill>
                  <a:srgbClr val="FFFFFF"/>
                </a:solidFill>
                <a:highlight>
                  <a:srgbClr val="272822"/>
                </a:highlight>
              </a:rPr>
              <a:t>   ‘</a:t>
            </a:r>
            <a:r>
              <a:rPr lang="tr-TR" dirty="0" err="1" smtClean="0">
                <a:solidFill>
                  <a:srgbClr val="FFFFFF"/>
                </a:solidFill>
                <a:highlight>
                  <a:srgbClr val="272822"/>
                </a:highlight>
              </a:rPr>
              <a:t>drive</a:t>
            </a:r>
            <a:r>
              <a:rPr lang="tr-TR" dirty="0" smtClean="0">
                <a:solidFill>
                  <a:srgbClr val="FFFFFF"/>
                </a:solidFill>
                <a:highlight>
                  <a:srgbClr val="272822"/>
                </a:highlight>
              </a:rPr>
              <a:t>’: </a:t>
            </a:r>
            <a:r>
              <a:rPr lang="tr-TR" dirty="0" err="1" smtClean="0">
                <a:solidFill>
                  <a:srgbClr val="FFFFFF"/>
                </a:solidFill>
                <a:highlight>
                  <a:srgbClr val="272822"/>
                </a:highlight>
              </a:rPr>
              <a:t>function</a:t>
            </a:r>
            <a:r>
              <a:rPr lang="tr-TR" dirty="0" smtClean="0">
                <a:solidFill>
                  <a:srgbClr val="FFFFFF"/>
                </a:solidFill>
                <a:highlight>
                  <a:srgbClr val="272822"/>
                </a:highlight>
              </a:rPr>
              <a:t>() {....}</a:t>
            </a:r>
            <a:endParaRPr lang="tr-TR" dirty="0">
              <a:solidFill>
                <a:srgbClr val="FFFFFF"/>
              </a:solidFill>
              <a:highlight>
                <a:srgbClr val="272822"/>
              </a:highlight>
            </a:endParaRPr>
          </a:p>
          <a:p>
            <a:r>
              <a:rPr lang="tr-TR" dirty="0" smtClean="0">
                <a:solidFill>
                  <a:srgbClr val="FFFFFF"/>
                </a:solidFill>
                <a:highlight>
                  <a:srgbClr val="272822"/>
                </a:highlight>
              </a:rPr>
              <a:t>};</a:t>
            </a:r>
            <a:endParaRPr lang="tr-TR" dirty="0">
              <a:solidFill>
                <a:srgbClr val="FFFFFF"/>
              </a:solidFill>
              <a:highlight>
                <a:srgbClr val="272822"/>
              </a:highlight>
            </a:endParaRPr>
          </a:p>
        </p:txBody>
      </p:sp>
      <p:sp>
        <p:nvSpPr>
          <p:cNvPr id="4" name="Titel 3"/>
          <p:cNvSpPr>
            <a:spLocks noGrp="1"/>
          </p:cNvSpPr>
          <p:nvPr>
            <p:ph type="title"/>
          </p:nvPr>
        </p:nvSpPr>
        <p:spPr/>
        <p:txBody>
          <a:bodyPr/>
          <a:lstStyle/>
          <a:p>
            <a:r>
              <a:rPr lang="de-DE" dirty="0" smtClean="0"/>
              <a:t>Object</a:t>
            </a:r>
            <a:endParaRPr lang="de-DE" dirty="0"/>
          </a:p>
        </p:txBody>
      </p:sp>
    </p:spTree>
    <p:extLst>
      <p:ext uri="{BB962C8B-B14F-4D97-AF65-F5344CB8AC3E}">
        <p14:creationId xmlns:p14="http://schemas.microsoft.com/office/powerpoint/2010/main" val="105063652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763px-No-longer-Xerox_PARC.jpg"/>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6512" y="-33330"/>
            <a:ext cx="9256148" cy="7278754"/>
          </a:xfrm>
          <a:prstGeom prst="rect">
            <a:avLst/>
          </a:prstGeom>
        </p:spPr>
      </p:pic>
      <p:sp>
        <p:nvSpPr>
          <p:cNvPr id="2" name="Inhaltsplatzhalter 1"/>
          <p:cNvSpPr>
            <a:spLocks noGrp="1"/>
          </p:cNvSpPr>
          <p:nvPr>
            <p:ph idx="1"/>
          </p:nvPr>
        </p:nvSpPr>
        <p:spPr/>
        <p:txBody>
          <a:bodyPr/>
          <a:lstStyle/>
          <a:p>
            <a:pPr marL="0" indent="0">
              <a:buNone/>
            </a:pPr>
            <a:r>
              <a:rPr lang="de-DE" dirty="0">
                <a:solidFill>
                  <a:srgbClr val="FFFFFF"/>
                </a:solidFill>
              </a:rPr>
              <a:t>Objekterzeugung ohne Klassen.</a:t>
            </a:r>
          </a:p>
          <a:p>
            <a:pPr marL="0" indent="0">
              <a:buNone/>
            </a:pPr>
            <a:r>
              <a:rPr lang="de-DE" dirty="0">
                <a:solidFill>
                  <a:srgbClr val="FFFFFF"/>
                </a:solidFill>
              </a:rPr>
              <a:t>Neue Objekte erzeugen durch </a:t>
            </a:r>
            <a:r>
              <a:rPr lang="de-DE" dirty="0" smtClean="0">
                <a:solidFill>
                  <a:srgbClr val="FFFFFF"/>
                </a:solidFill>
              </a:rPr>
              <a:t>das Klonen </a:t>
            </a:r>
            <a:r>
              <a:rPr lang="de-DE" dirty="0">
                <a:solidFill>
                  <a:srgbClr val="FFFFFF"/>
                </a:solidFill>
              </a:rPr>
              <a:t>existierender Objekte</a:t>
            </a:r>
            <a:r>
              <a:rPr lang="de-DE" dirty="0" smtClean="0">
                <a:solidFill>
                  <a:srgbClr val="FFFFFF"/>
                </a:solidFill>
              </a:rPr>
              <a:t>.</a:t>
            </a:r>
          </a:p>
          <a:p>
            <a:pPr marL="0" indent="0">
              <a:buNone/>
            </a:pPr>
            <a:r>
              <a:rPr lang="de-DE" dirty="0" smtClean="0">
                <a:solidFill>
                  <a:srgbClr val="FFFFFF"/>
                </a:solidFill>
              </a:rPr>
              <a:t>Objekten können zur Laufzeit Slots hinzugefügt werden.</a:t>
            </a:r>
            <a:endParaRPr lang="de-DE" dirty="0">
              <a:solidFill>
                <a:srgbClr val="FFFFFF"/>
              </a:solidFill>
            </a:endParaRPr>
          </a:p>
          <a:p>
            <a:pPr marL="0" indent="0">
              <a:buNone/>
            </a:pPr>
            <a:endParaRPr lang="de-DE" dirty="0" smtClean="0">
              <a:solidFill>
                <a:srgbClr val="FFFFFF"/>
              </a:solidFill>
            </a:endParaRPr>
          </a:p>
          <a:p>
            <a:endParaRPr lang="de-DE" dirty="0"/>
          </a:p>
          <a:p>
            <a:pPr>
              <a:buFont typeface="Arial"/>
              <a:buChar char="•"/>
            </a:pPr>
            <a:endParaRPr lang="de-DE" dirty="0"/>
          </a:p>
        </p:txBody>
      </p:sp>
      <p:sp>
        <p:nvSpPr>
          <p:cNvPr id="3" name="Titel 2"/>
          <p:cNvSpPr>
            <a:spLocks noGrp="1"/>
          </p:cNvSpPr>
          <p:nvPr>
            <p:ph type="title"/>
          </p:nvPr>
        </p:nvSpPr>
        <p:spPr/>
        <p:txBody>
          <a:bodyPr>
            <a:noAutofit/>
          </a:bodyPr>
          <a:lstStyle/>
          <a:p>
            <a:r>
              <a:rPr lang="de-DE" dirty="0" err="1" smtClean="0">
                <a:solidFill>
                  <a:srgbClr val="FFFFFF"/>
                </a:solidFill>
              </a:rPr>
              <a:t>Self</a:t>
            </a:r>
            <a:r>
              <a:rPr lang="de-DE" dirty="0">
                <a:solidFill>
                  <a:srgbClr val="FFFFFF"/>
                </a:solidFill>
              </a:rPr>
              <a:t>:</a:t>
            </a:r>
            <a:r>
              <a:rPr lang="de-DE" dirty="0" smtClean="0">
                <a:solidFill>
                  <a:srgbClr val="FFFFFF"/>
                </a:solidFill>
              </a:rPr>
              <a:t> </a:t>
            </a:r>
            <a:r>
              <a:rPr lang="de-DE" dirty="0">
                <a:solidFill>
                  <a:srgbClr val="FFFFFF"/>
                </a:solidFill>
              </a:rPr>
              <a:t>The Power </a:t>
            </a:r>
            <a:r>
              <a:rPr lang="de-DE" dirty="0" err="1">
                <a:solidFill>
                  <a:srgbClr val="FFFFFF"/>
                </a:solidFill>
              </a:rPr>
              <a:t>of</a:t>
            </a:r>
            <a:r>
              <a:rPr lang="de-DE" dirty="0">
                <a:solidFill>
                  <a:srgbClr val="FFFFFF"/>
                </a:solidFill>
              </a:rPr>
              <a:t> </a:t>
            </a:r>
            <a:r>
              <a:rPr lang="de-DE" dirty="0" err="1">
                <a:solidFill>
                  <a:srgbClr val="FFFFFF"/>
                </a:solidFill>
              </a:rPr>
              <a:t>Simplicity</a:t>
            </a:r>
            <a:endParaRPr lang="de-DE" dirty="0">
              <a:solidFill>
                <a:srgbClr val="FFFFFF"/>
              </a:solidFill>
            </a:endParaRPr>
          </a:p>
        </p:txBody>
      </p:sp>
      <p:sp>
        <p:nvSpPr>
          <p:cNvPr id="5" name="Textfeld 4"/>
          <p:cNvSpPr txBox="1"/>
          <p:nvPr/>
        </p:nvSpPr>
        <p:spPr>
          <a:xfrm>
            <a:off x="346051" y="6596390"/>
            <a:ext cx="8725466" cy="261610"/>
          </a:xfrm>
          <a:prstGeom prst="rect">
            <a:avLst/>
          </a:prstGeom>
          <a:noFill/>
        </p:spPr>
        <p:txBody>
          <a:bodyPr wrap="none" rtlCol="0">
            <a:spAutoFit/>
          </a:bodyPr>
          <a:lstStyle/>
          <a:p>
            <a:r>
              <a:rPr lang="de-DE" sz="1100" dirty="0" smtClean="0">
                <a:solidFill>
                  <a:srgbClr val="FFFFFF"/>
                </a:solidFill>
              </a:rPr>
              <a:t>Bild: </a:t>
            </a:r>
            <a:r>
              <a:rPr lang="de-DE" sz="1100" dirty="0" err="1">
                <a:solidFill>
                  <a:srgbClr val="FFFFFF"/>
                </a:solidFill>
              </a:rPr>
              <a:t>Some</a:t>
            </a:r>
            <a:r>
              <a:rPr lang="de-DE" sz="1100" dirty="0">
                <a:solidFill>
                  <a:srgbClr val="FFFFFF"/>
                </a:solidFill>
              </a:rPr>
              <a:t> </a:t>
            </a:r>
            <a:r>
              <a:rPr lang="de-DE" sz="1100" dirty="0" err="1">
                <a:solidFill>
                  <a:srgbClr val="FFFFFF"/>
                </a:solidFill>
              </a:rPr>
              <a:t>rights</a:t>
            </a:r>
            <a:r>
              <a:rPr lang="de-DE" sz="1100" dirty="0">
                <a:solidFill>
                  <a:srgbClr val="FFFFFF"/>
                </a:solidFill>
              </a:rPr>
              <a:t> </a:t>
            </a:r>
            <a:r>
              <a:rPr lang="de-DE" sz="1100" dirty="0" err="1" smtClean="0">
                <a:solidFill>
                  <a:srgbClr val="FFFFFF"/>
                </a:solidFill>
              </a:rPr>
              <a:t>reserved</a:t>
            </a:r>
            <a:r>
              <a:rPr lang="de-DE" sz="1100" dirty="0">
                <a:solidFill>
                  <a:srgbClr val="FFFFFF"/>
                </a:solidFill>
              </a:rPr>
              <a:t>, Mike </a:t>
            </a:r>
            <a:r>
              <a:rPr lang="de-DE" sz="1100" dirty="0" err="1" smtClean="0">
                <a:solidFill>
                  <a:srgbClr val="FFFFFF"/>
                </a:solidFill>
              </a:rPr>
              <a:t>Knell</a:t>
            </a:r>
            <a:r>
              <a:rPr lang="de-DE" sz="1100" dirty="0" smtClean="0">
                <a:solidFill>
                  <a:srgbClr val="FFFFFF"/>
                </a:solidFill>
              </a:rPr>
              <a:t>, </a:t>
            </a:r>
            <a:r>
              <a:rPr lang="de-DE" sz="1100" dirty="0" err="1" smtClean="0">
                <a:solidFill>
                  <a:srgbClr val="FFFFFF"/>
                </a:solidFill>
              </a:rPr>
              <a:t>Palo</a:t>
            </a:r>
            <a:r>
              <a:rPr lang="de-DE" sz="1100" dirty="0" smtClean="0">
                <a:solidFill>
                  <a:srgbClr val="FFFFFF"/>
                </a:solidFill>
              </a:rPr>
              <a:t> </a:t>
            </a:r>
            <a:r>
              <a:rPr lang="de-DE" sz="1100" dirty="0">
                <a:solidFill>
                  <a:srgbClr val="FFFFFF"/>
                </a:solidFill>
              </a:rPr>
              <a:t>Alto, </a:t>
            </a:r>
            <a:r>
              <a:rPr lang="de-DE" sz="1100" dirty="0" err="1">
                <a:solidFill>
                  <a:srgbClr val="FFFFFF"/>
                </a:solidFill>
              </a:rPr>
              <a:t>California</a:t>
            </a:r>
            <a:r>
              <a:rPr lang="de-DE" sz="1100" dirty="0">
                <a:solidFill>
                  <a:srgbClr val="FFFFFF"/>
                </a:solidFill>
              </a:rPr>
              <a:t>. Old Xerox PARC </a:t>
            </a:r>
            <a:r>
              <a:rPr lang="de-DE" sz="1100" dirty="0" err="1" smtClean="0">
                <a:solidFill>
                  <a:srgbClr val="FFFFFF"/>
                </a:solidFill>
              </a:rPr>
              <a:t>site</a:t>
            </a:r>
            <a:r>
              <a:rPr lang="de-DE" sz="1100" dirty="0">
                <a:solidFill>
                  <a:srgbClr val="FFFFFF"/>
                </a:solidFill>
              </a:rPr>
              <a:t>, http://</a:t>
            </a:r>
            <a:r>
              <a:rPr lang="de-DE" sz="1100" dirty="0" err="1">
                <a:solidFill>
                  <a:srgbClr val="FFFFFF"/>
                </a:solidFill>
              </a:rPr>
              <a:t>commons.wikimedia.org</a:t>
            </a:r>
            <a:r>
              <a:rPr lang="de-DE" sz="1100" dirty="0">
                <a:solidFill>
                  <a:srgbClr val="FFFFFF"/>
                </a:solidFill>
              </a:rPr>
              <a:t>/</a:t>
            </a:r>
            <a:r>
              <a:rPr lang="de-DE" sz="1100" dirty="0" err="1">
                <a:solidFill>
                  <a:srgbClr val="FFFFFF"/>
                </a:solidFill>
              </a:rPr>
              <a:t>wiki</a:t>
            </a:r>
            <a:r>
              <a:rPr lang="de-DE" sz="1100" dirty="0">
                <a:solidFill>
                  <a:srgbClr val="FFFFFF"/>
                </a:solidFill>
              </a:rPr>
              <a:t>/</a:t>
            </a:r>
            <a:r>
              <a:rPr lang="de-DE" sz="1100" dirty="0" err="1">
                <a:solidFill>
                  <a:srgbClr val="FFFFFF"/>
                </a:solidFill>
              </a:rPr>
              <a:t>File:No-longer-Xerox_PARC.jpg</a:t>
            </a:r>
            <a:endParaRPr lang="de-DE" sz="1100" dirty="0">
              <a:solidFill>
                <a:srgbClr val="FFFFFF"/>
              </a:solidFill>
            </a:endParaRPr>
          </a:p>
        </p:txBody>
      </p:sp>
    </p:spTree>
    <p:extLst>
      <p:ext uri="{BB962C8B-B14F-4D97-AF65-F5344CB8AC3E}">
        <p14:creationId xmlns:p14="http://schemas.microsoft.com/office/powerpoint/2010/main" val="3125015449"/>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pPr marL="0" indent="0">
              <a:buNone/>
            </a:pPr>
            <a:endParaRPr lang="de-DE" dirty="0" smtClean="0"/>
          </a:p>
          <a:p>
            <a:pPr marL="0" indent="0">
              <a:buNone/>
            </a:pPr>
            <a:endParaRPr lang="de-DE" dirty="0"/>
          </a:p>
          <a:p>
            <a:pPr marL="0" indent="0">
              <a:buNone/>
            </a:pPr>
            <a:endParaRPr lang="de-DE" dirty="0" smtClean="0"/>
          </a:p>
        </p:txBody>
      </p:sp>
      <p:sp>
        <p:nvSpPr>
          <p:cNvPr id="4" name="Titel 3"/>
          <p:cNvSpPr>
            <a:spLocks noGrp="1"/>
          </p:cNvSpPr>
          <p:nvPr>
            <p:ph type="title"/>
          </p:nvPr>
        </p:nvSpPr>
        <p:spPr/>
        <p:txBody>
          <a:bodyPr/>
          <a:lstStyle/>
          <a:p>
            <a:r>
              <a:rPr lang="de-DE" dirty="0" smtClean="0"/>
              <a:t>JSON</a:t>
            </a:r>
            <a:endParaRPr lang="de-DE" dirty="0"/>
          </a:p>
        </p:txBody>
      </p:sp>
      <p:sp>
        <p:nvSpPr>
          <p:cNvPr id="6" name="Textfeld 5"/>
          <p:cNvSpPr txBox="1"/>
          <p:nvPr/>
        </p:nvSpPr>
        <p:spPr>
          <a:xfrm>
            <a:off x="360239" y="1152029"/>
            <a:ext cx="6480720" cy="3046988"/>
          </a:xfrm>
          <a:prstGeom prst="rect">
            <a:avLst/>
          </a:prstGeom>
          <a:noFill/>
        </p:spPr>
        <p:txBody>
          <a:bodyPr wrap="square" rtlCol="0">
            <a:spAutoFit/>
          </a:bodyPr>
          <a:lstStyle/>
          <a:p>
            <a:r>
              <a:rPr lang="de-DE" sz="1600" dirty="0" err="1" smtClean="0">
                <a:solidFill>
                  <a:srgbClr val="FFFFFF"/>
                </a:solidFill>
                <a:latin typeface="Consolas"/>
                <a:cs typeface="Consolas"/>
              </a:rPr>
              <a:t>json</a:t>
            </a:r>
            <a:r>
              <a:rPr lang="de-DE" sz="1600" dirty="0" smtClean="0">
                <a:solidFill>
                  <a:srgbClr val="FFFFFF"/>
                </a:solidFill>
                <a:latin typeface="Consolas"/>
                <a:cs typeface="Consolas"/>
              </a:rPr>
              <a:t> = {</a:t>
            </a:r>
          </a:p>
          <a:p>
            <a:r>
              <a:rPr lang="de-DE" sz="1600" dirty="0">
                <a:solidFill>
                  <a:srgbClr val="FFFFFF"/>
                </a:solidFill>
                <a:latin typeface="Consolas"/>
                <a:cs typeface="Consolas"/>
              </a:rPr>
              <a:t>	</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Array : [1,</a:t>
            </a:r>
            <a:r>
              <a:rPr lang="tr-TR" sz="1600" dirty="0">
                <a:solidFill>
                  <a:srgbClr val="FFFFFF"/>
                </a:solidFill>
                <a:highlight>
                  <a:srgbClr val="272822"/>
                </a:highlight>
                <a:latin typeface="Consolas"/>
                <a:cs typeface="Consolas"/>
              </a:rPr>
              <a:t> ‘</a:t>
            </a:r>
            <a:r>
              <a:rPr lang="de-DE" sz="1600" dirty="0" smtClean="0">
                <a:solidFill>
                  <a:srgbClr val="FFFFFF"/>
                </a:solidFill>
                <a:latin typeface="Consolas"/>
                <a:cs typeface="Consolas"/>
              </a:rPr>
              <a:t>zwei</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,Math.PI], </a:t>
            </a:r>
          </a:p>
          <a:p>
            <a:r>
              <a:rPr lang="de-DE" sz="1600" dirty="0" smtClean="0">
                <a:solidFill>
                  <a:srgbClr val="FFFFFF"/>
                </a:solidFill>
                <a:latin typeface="Consolas"/>
                <a:cs typeface="Consolas"/>
              </a:rPr>
              <a:t>	</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Date" : </a:t>
            </a:r>
            <a:r>
              <a:rPr lang="de-DE" sz="1600" dirty="0">
                <a:solidFill>
                  <a:srgbClr val="FFFFFF"/>
                </a:solidFill>
                <a:latin typeface="Consolas"/>
                <a:cs typeface="Consolas"/>
              </a:rPr>
              <a:t>‘</a:t>
            </a:r>
            <a:r>
              <a:rPr lang="cs-CZ" sz="1600" dirty="0" err="1" smtClean="0">
                <a:solidFill>
                  <a:srgbClr val="FFFFFF"/>
                </a:solidFill>
                <a:latin typeface="Consolas"/>
                <a:cs typeface="Consolas"/>
              </a:rPr>
              <a:t>Thu</a:t>
            </a:r>
            <a:r>
              <a:rPr lang="cs-CZ" sz="1600" dirty="0" smtClean="0">
                <a:solidFill>
                  <a:srgbClr val="FFFFFF"/>
                </a:solidFill>
                <a:latin typeface="Consolas"/>
                <a:cs typeface="Consolas"/>
              </a:rPr>
              <a:t> </a:t>
            </a:r>
            <a:r>
              <a:rPr lang="cs-CZ" sz="1600" dirty="0" err="1">
                <a:solidFill>
                  <a:srgbClr val="FFFFFF"/>
                </a:solidFill>
                <a:latin typeface="Consolas"/>
                <a:cs typeface="Consolas"/>
              </a:rPr>
              <a:t>Apr</a:t>
            </a:r>
            <a:r>
              <a:rPr lang="cs-CZ" sz="1600" dirty="0">
                <a:solidFill>
                  <a:srgbClr val="FFFFFF"/>
                </a:solidFill>
                <a:latin typeface="Consolas"/>
                <a:cs typeface="Consolas"/>
              </a:rPr>
              <a:t> 26 2012 22:45:19 GMT+0200 (CEST</a:t>
            </a:r>
            <a:r>
              <a:rPr lang="cs-CZ" sz="1600" dirty="0" smtClean="0">
                <a:solidFill>
                  <a:srgbClr val="FFFFFF"/>
                </a:solidFill>
                <a:latin typeface="Consolas"/>
                <a:cs typeface="Consolas"/>
              </a:rPr>
              <a:t>)</a:t>
            </a:r>
            <a:r>
              <a:rPr lang="tr-TR" sz="1600" dirty="0">
                <a:solidFill>
                  <a:srgbClr val="FFFFFF"/>
                </a:solidFill>
                <a:highlight>
                  <a:srgbClr val="272822"/>
                </a:highlight>
                <a:latin typeface="Consolas"/>
                <a:cs typeface="Consolas"/>
              </a:rPr>
              <a:t> ’</a:t>
            </a:r>
            <a:r>
              <a:rPr lang="cs-CZ" sz="1600" dirty="0" smtClean="0">
                <a:solidFill>
                  <a:srgbClr val="FFFFFF"/>
                </a:solidFill>
                <a:latin typeface="Consolas"/>
                <a:cs typeface="Consolas"/>
              </a:rPr>
              <a:t>,</a:t>
            </a:r>
            <a:endParaRPr lang="de-DE" sz="1600" dirty="0" smtClean="0">
              <a:solidFill>
                <a:srgbClr val="FFFFFF"/>
              </a:solidFill>
              <a:latin typeface="Consolas"/>
              <a:cs typeface="Consolas"/>
            </a:endParaRPr>
          </a:p>
          <a:p>
            <a:r>
              <a:rPr lang="de-DE" sz="1600" dirty="0" smtClean="0">
                <a:solidFill>
                  <a:srgbClr val="FFFFFF"/>
                </a:solidFill>
                <a:latin typeface="Consolas"/>
                <a:cs typeface="Consolas"/>
              </a:rPr>
              <a:t>	</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String" : </a:t>
            </a:r>
            <a:r>
              <a:rPr lang="tr-TR" sz="1600" dirty="0">
                <a:solidFill>
                  <a:srgbClr val="FFFFFF"/>
                </a:solidFill>
                <a:highlight>
                  <a:srgbClr val="272822"/>
                </a:highlight>
                <a:latin typeface="Consolas"/>
                <a:cs typeface="Consolas"/>
              </a:rPr>
              <a:t>‘</a:t>
            </a:r>
            <a:r>
              <a:rPr lang="de-DE" sz="1600" dirty="0" err="1" smtClean="0">
                <a:solidFill>
                  <a:srgbClr val="FFFFFF"/>
                </a:solidFill>
                <a:latin typeface="Consolas"/>
                <a:cs typeface="Consolas"/>
              </a:rPr>
              <a:t>Hello</a:t>
            </a:r>
            <a:r>
              <a:rPr lang="de-DE" sz="1600" dirty="0" smtClean="0">
                <a:solidFill>
                  <a:srgbClr val="FFFFFF"/>
                </a:solidFill>
                <a:latin typeface="Consolas"/>
                <a:cs typeface="Consolas"/>
              </a:rPr>
              <a:t> World</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a:t>
            </a:r>
          </a:p>
          <a:p>
            <a:r>
              <a:rPr lang="de-DE" sz="1600" dirty="0" smtClean="0">
                <a:solidFill>
                  <a:srgbClr val="FFFFFF"/>
                </a:solidFill>
                <a:latin typeface="Consolas"/>
                <a:cs typeface="Consolas"/>
              </a:rPr>
              <a:t>	</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Boolean</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 : true,</a:t>
            </a:r>
          </a:p>
          <a:p>
            <a:r>
              <a:rPr lang="de-DE" sz="1600" dirty="0" smtClean="0">
                <a:solidFill>
                  <a:srgbClr val="FFFFFF"/>
                </a:solidFill>
                <a:latin typeface="Consolas"/>
                <a:cs typeface="Consolas"/>
              </a:rPr>
              <a:t>	</a:t>
            </a:r>
            <a:r>
              <a:rPr lang="tr-TR" sz="1600" dirty="0">
                <a:solidFill>
                  <a:srgbClr val="FFFFFF"/>
                </a:solidFill>
                <a:highlight>
                  <a:srgbClr val="272822"/>
                </a:highlight>
                <a:latin typeface="Consolas"/>
                <a:cs typeface="Consolas"/>
              </a:rPr>
              <a:t>‘</a:t>
            </a:r>
            <a:r>
              <a:rPr lang="de-DE" sz="1600" dirty="0" err="1" smtClean="0">
                <a:solidFill>
                  <a:srgbClr val="FFFFFF"/>
                </a:solidFill>
                <a:latin typeface="Consolas"/>
                <a:cs typeface="Consolas"/>
              </a:rPr>
              <a:t>Number</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 : 42,</a:t>
            </a:r>
          </a:p>
          <a:p>
            <a:r>
              <a:rPr lang="de-DE" sz="1600" dirty="0" smtClean="0">
                <a:solidFill>
                  <a:srgbClr val="FFFFFF"/>
                </a:solidFill>
                <a:latin typeface="Consolas"/>
                <a:cs typeface="Consolas"/>
              </a:rPr>
              <a:t>	</a:t>
            </a:r>
            <a:r>
              <a:rPr lang="tr-TR" sz="1600" dirty="0">
                <a:solidFill>
                  <a:srgbClr val="FFFFFF"/>
                </a:solidFill>
                <a:highlight>
                  <a:srgbClr val="272822"/>
                </a:highlight>
                <a:latin typeface="Consolas"/>
                <a:cs typeface="Consolas"/>
              </a:rPr>
              <a:t>‘</a:t>
            </a:r>
            <a:r>
              <a:rPr lang="de-DE" sz="1600" dirty="0" err="1" smtClean="0">
                <a:solidFill>
                  <a:srgbClr val="FFFFFF"/>
                </a:solidFill>
                <a:latin typeface="Consolas"/>
                <a:cs typeface="Consolas"/>
              </a:rPr>
              <a:t>RegExp</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 : /^(a-ZA-Z)*$/,</a:t>
            </a:r>
          </a:p>
          <a:p>
            <a:r>
              <a:rPr lang="de-DE" sz="1600" dirty="0">
                <a:solidFill>
                  <a:srgbClr val="FFFFFF"/>
                </a:solidFill>
                <a:latin typeface="Consolas"/>
                <a:cs typeface="Consolas"/>
              </a:rPr>
              <a:t>	</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Binary</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 </a:t>
            </a:r>
            <a:r>
              <a:rPr lang="de-DE" sz="1600" dirty="0">
                <a:solidFill>
                  <a:srgbClr val="FFFFFF"/>
                </a:solidFill>
                <a:latin typeface="Consolas"/>
                <a:cs typeface="Consolas"/>
              </a:rPr>
              <a:t>: </a:t>
            </a:r>
            <a:r>
              <a:rPr lang="tr-TR" sz="1600" dirty="0">
                <a:solidFill>
                  <a:srgbClr val="FFFFFF"/>
                </a:solidFill>
                <a:highlight>
                  <a:srgbClr val="272822"/>
                </a:highlight>
                <a:latin typeface="Consolas"/>
                <a:cs typeface="Consolas"/>
              </a:rPr>
              <a:t>‘</a:t>
            </a:r>
            <a:r>
              <a:rPr lang="de-DE" sz="1600" dirty="0" err="1" smtClean="0">
                <a:solidFill>
                  <a:srgbClr val="FFFFFF"/>
                </a:solidFill>
                <a:latin typeface="Consolas"/>
                <a:cs typeface="Consolas"/>
              </a:rPr>
              <a:t>data:image</a:t>
            </a:r>
            <a:r>
              <a:rPr lang="de-DE" sz="1600" dirty="0">
                <a:solidFill>
                  <a:srgbClr val="FFFFFF"/>
                </a:solidFill>
                <a:latin typeface="Consolas"/>
                <a:cs typeface="Consolas"/>
              </a:rPr>
              <a:t>/png;base64,</a:t>
            </a:r>
            <a:r>
              <a:rPr lang="de-DE" sz="1600" dirty="0" smtClean="0">
                <a:solidFill>
                  <a:srgbClr val="FFFFFF"/>
                </a:solidFill>
                <a:latin typeface="Consolas"/>
                <a:cs typeface="Consolas"/>
              </a:rPr>
              <a:t>iVBORw0KGgoAAAAN==</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a:t>
            </a:r>
          </a:p>
          <a:p>
            <a:r>
              <a:rPr lang="de-DE" sz="1600" dirty="0" smtClean="0">
                <a:solidFill>
                  <a:srgbClr val="FFFFFF"/>
                </a:solidFill>
                <a:latin typeface="Consolas"/>
                <a:cs typeface="Consolas"/>
              </a:rPr>
              <a:t>	</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Reference</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 </a:t>
            </a:r>
            <a:r>
              <a:rPr lang="de-DE" sz="1600" dirty="0">
                <a:solidFill>
                  <a:srgbClr val="FFFFFF"/>
                </a:solidFill>
                <a:latin typeface="Consolas"/>
                <a:cs typeface="Consolas"/>
              </a:rPr>
              <a:t>: </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http</a:t>
            </a:r>
            <a:r>
              <a:rPr lang="de-DE" sz="1600" dirty="0">
                <a:solidFill>
                  <a:srgbClr val="FFFFFF"/>
                </a:solidFill>
                <a:latin typeface="Consolas"/>
                <a:cs typeface="Consolas"/>
              </a:rPr>
              <a:t>://</a:t>
            </a:r>
            <a:r>
              <a:rPr lang="de-DE" sz="1600" dirty="0" err="1">
                <a:solidFill>
                  <a:srgbClr val="FFFFFF"/>
                </a:solidFill>
                <a:latin typeface="Consolas"/>
                <a:cs typeface="Consolas"/>
              </a:rPr>
              <a:t>www.holisticon.de</a:t>
            </a:r>
            <a:r>
              <a:rPr lang="de-DE" sz="1600" dirty="0">
                <a:solidFill>
                  <a:srgbClr val="FFFFFF"/>
                </a:solidFill>
                <a:latin typeface="Consolas"/>
                <a:cs typeface="Consolas"/>
              </a:rPr>
              <a:t>/</a:t>
            </a:r>
            <a:r>
              <a:rPr lang="de-DE" sz="1600" dirty="0" err="1" smtClean="0">
                <a:solidFill>
                  <a:srgbClr val="FFFFFF"/>
                </a:solidFill>
                <a:latin typeface="Consolas"/>
                <a:cs typeface="Consolas"/>
              </a:rPr>
              <a:t>about.rdf</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a:t>
            </a:r>
          </a:p>
          <a:p>
            <a:r>
              <a:rPr lang="de-DE" sz="1600" dirty="0">
                <a:solidFill>
                  <a:srgbClr val="FFFFFF"/>
                </a:solidFill>
                <a:latin typeface="Consolas"/>
                <a:cs typeface="Consolas"/>
              </a:rPr>
              <a:t>	</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Object</a:t>
            </a:r>
            <a:r>
              <a:rPr lang="tr-TR" sz="1600" dirty="0">
                <a:solidFill>
                  <a:srgbClr val="FFFFFF"/>
                </a:solidFill>
                <a:highlight>
                  <a:srgbClr val="272822"/>
                </a:highlight>
                <a:latin typeface="Consolas"/>
                <a:cs typeface="Consolas"/>
              </a:rPr>
              <a:t>’</a:t>
            </a:r>
            <a:r>
              <a:rPr lang="de-DE" sz="1600" dirty="0" smtClean="0">
                <a:solidFill>
                  <a:srgbClr val="FFFFFF"/>
                </a:solidFill>
                <a:latin typeface="Consolas"/>
                <a:cs typeface="Consolas"/>
              </a:rPr>
              <a:t> : {[...]}</a:t>
            </a:r>
          </a:p>
          <a:p>
            <a:r>
              <a:rPr lang="de-DE" sz="1600" dirty="0">
                <a:solidFill>
                  <a:srgbClr val="FFFFFF"/>
                </a:solidFill>
                <a:latin typeface="Consolas"/>
                <a:cs typeface="Consolas"/>
              </a:rPr>
              <a:t>	</a:t>
            </a:r>
            <a:r>
              <a:rPr lang="de-DE" sz="1600" dirty="0" smtClean="0">
                <a:solidFill>
                  <a:srgbClr val="FFFFFF"/>
                </a:solidFill>
                <a:latin typeface="Consolas"/>
                <a:cs typeface="Consolas"/>
              </a:rPr>
              <a:t>// </a:t>
            </a:r>
            <a:r>
              <a:rPr lang="de-DE" sz="1600" dirty="0" err="1" smtClean="0">
                <a:solidFill>
                  <a:srgbClr val="FFFFFF"/>
                </a:solidFill>
                <a:latin typeface="Consolas"/>
                <a:cs typeface="Consolas"/>
              </a:rPr>
              <a:t>no</a:t>
            </a:r>
            <a:r>
              <a:rPr lang="de-DE" sz="1600" dirty="0" smtClean="0">
                <a:solidFill>
                  <a:srgbClr val="FFFFFF"/>
                </a:solidFill>
                <a:latin typeface="Consolas"/>
                <a:cs typeface="Consolas"/>
              </a:rPr>
              <a:t> </a:t>
            </a:r>
            <a:r>
              <a:rPr lang="de-DE" sz="1600" dirty="0" err="1" smtClean="0">
                <a:solidFill>
                  <a:srgbClr val="FFFFFF"/>
                </a:solidFill>
                <a:latin typeface="Consolas"/>
                <a:cs typeface="Consolas"/>
              </a:rPr>
              <a:t>functions</a:t>
            </a:r>
            <a:r>
              <a:rPr lang="de-DE" sz="1600" dirty="0" smtClean="0">
                <a:solidFill>
                  <a:srgbClr val="FFFFFF"/>
                </a:solidFill>
                <a:latin typeface="Consolas"/>
                <a:cs typeface="Consolas"/>
              </a:rPr>
              <a:t>!</a:t>
            </a:r>
          </a:p>
          <a:p>
            <a:r>
              <a:rPr lang="de-DE" sz="1600" dirty="0" smtClean="0">
                <a:solidFill>
                  <a:srgbClr val="FFFFFF"/>
                </a:solidFill>
                <a:latin typeface="Consolas"/>
                <a:cs typeface="Consolas"/>
              </a:rPr>
              <a:t>}</a:t>
            </a:r>
            <a:endParaRPr lang="de-DE" sz="1600" dirty="0">
              <a:solidFill>
                <a:srgbClr val="FFFFFF"/>
              </a:solidFill>
              <a:latin typeface="Consolas"/>
              <a:cs typeface="Consolas"/>
            </a:endParaRPr>
          </a:p>
        </p:txBody>
      </p:sp>
    </p:spTree>
    <p:extLst>
      <p:ext uri="{BB962C8B-B14F-4D97-AF65-F5344CB8AC3E}">
        <p14:creationId xmlns:p14="http://schemas.microsoft.com/office/powerpoint/2010/main" val="1932583788"/>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err="1"/>
              <a:t>var</a:t>
            </a:r>
            <a:r>
              <a:rPr lang="de-DE" dirty="0"/>
              <a:t> </a:t>
            </a:r>
            <a:r>
              <a:rPr lang="de-DE" dirty="0" err="1"/>
              <a:t>myObject</a:t>
            </a:r>
            <a:r>
              <a:rPr lang="de-DE" dirty="0"/>
              <a:t> = {</a:t>
            </a:r>
          </a:p>
          <a:p>
            <a:r>
              <a:rPr lang="de-DE" dirty="0"/>
              <a:t>	</a:t>
            </a:r>
            <a:r>
              <a:rPr lang="de-DE" dirty="0" err="1" smtClean="0"/>
              <a:t>val</a:t>
            </a:r>
            <a:r>
              <a:rPr lang="de-DE" dirty="0"/>
              <a:t>: 0,</a:t>
            </a:r>
          </a:p>
          <a:p>
            <a:r>
              <a:rPr lang="de-DE" dirty="0"/>
              <a:t> </a:t>
            </a:r>
            <a:r>
              <a:rPr lang="de-DE" dirty="0" smtClean="0"/>
              <a:t>	</a:t>
            </a:r>
            <a:r>
              <a:rPr lang="de-DE" dirty="0" err="1" smtClean="0"/>
              <a:t>increment</a:t>
            </a:r>
            <a:r>
              <a:rPr lang="de-DE" dirty="0"/>
              <a:t>: </a:t>
            </a:r>
            <a:r>
              <a:rPr lang="de-DE" dirty="0" err="1"/>
              <a:t>function</a:t>
            </a:r>
            <a:r>
              <a:rPr lang="de-DE" dirty="0"/>
              <a:t> (</a:t>
            </a:r>
            <a:r>
              <a:rPr lang="de-DE" dirty="0" err="1"/>
              <a:t>inc</a:t>
            </a:r>
            <a:r>
              <a:rPr lang="de-DE" dirty="0"/>
              <a:t>) {</a:t>
            </a:r>
          </a:p>
          <a:p>
            <a:r>
              <a:rPr lang="de-DE" dirty="0"/>
              <a:t> </a:t>
            </a:r>
            <a:r>
              <a:rPr lang="de-DE" dirty="0" smtClean="0"/>
              <a:t>		</a:t>
            </a:r>
            <a:r>
              <a:rPr lang="de-DE" dirty="0" err="1" smtClean="0"/>
              <a:t>this.val</a:t>
            </a:r>
            <a:r>
              <a:rPr lang="de-DE" dirty="0" smtClean="0"/>
              <a:t> += </a:t>
            </a:r>
            <a:r>
              <a:rPr lang="de-DE" dirty="0" err="1" smtClean="0"/>
              <a:t>inc</a:t>
            </a:r>
            <a:r>
              <a:rPr lang="de-DE" dirty="0" smtClean="0"/>
              <a:t>;</a:t>
            </a:r>
            <a:endParaRPr lang="de-DE" dirty="0"/>
          </a:p>
          <a:p>
            <a:r>
              <a:rPr lang="de-DE" dirty="0"/>
              <a:t> </a:t>
            </a:r>
            <a:r>
              <a:rPr lang="de-DE" dirty="0" smtClean="0"/>
              <a:t>	}</a:t>
            </a:r>
            <a:endParaRPr lang="de-DE" dirty="0"/>
          </a:p>
          <a:p>
            <a:r>
              <a:rPr lang="de-DE" dirty="0"/>
              <a:t>}</a:t>
            </a:r>
            <a:r>
              <a:rPr lang="de-DE" dirty="0" smtClean="0"/>
              <a:t>;</a:t>
            </a:r>
          </a:p>
          <a:p>
            <a:endParaRPr lang="de-DE" dirty="0"/>
          </a:p>
          <a:p>
            <a:r>
              <a:rPr lang="de-DE" dirty="0" err="1" smtClean="0"/>
              <a:t>myObject.increment</a:t>
            </a:r>
            <a:r>
              <a:rPr lang="de-DE" dirty="0"/>
              <a:t>(1);</a:t>
            </a:r>
          </a:p>
          <a:p>
            <a:r>
              <a:rPr lang="de-DE" dirty="0" err="1" smtClean="0"/>
              <a:t>myObject.val</a:t>
            </a:r>
            <a:r>
              <a:rPr lang="de-DE" dirty="0" smtClean="0"/>
              <a:t>; // 1</a:t>
            </a:r>
            <a:endParaRPr lang="de-DE" dirty="0"/>
          </a:p>
        </p:txBody>
      </p:sp>
      <p:sp>
        <p:nvSpPr>
          <p:cNvPr id="4" name="Titel 3"/>
          <p:cNvSpPr>
            <a:spLocks noGrp="1"/>
          </p:cNvSpPr>
          <p:nvPr>
            <p:ph type="title"/>
          </p:nvPr>
        </p:nvSpPr>
        <p:spPr/>
        <p:txBody>
          <a:bodyPr/>
          <a:lstStyle/>
          <a:p>
            <a:r>
              <a:rPr lang="de-DE" dirty="0" err="1" smtClean="0"/>
              <a:t>Method</a:t>
            </a:r>
            <a:r>
              <a:rPr lang="de-DE" dirty="0" smtClean="0"/>
              <a:t> </a:t>
            </a:r>
            <a:r>
              <a:rPr lang="de-DE" dirty="0" err="1" smtClean="0"/>
              <a:t>Invocation</a:t>
            </a:r>
            <a:endParaRPr lang="de-DE" dirty="0"/>
          </a:p>
        </p:txBody>
      </p:sp>
    </p:spTree>
    <p:extLst>
      <p:ext uri="{BB962C8B-B14F-4D97-AF65-F5344CB8AC3E}">
        <p14:creationId xmlns:p14="http://schemas.microsoft.com/office/powerpoint/2010/main" val="1412363408"/>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252001" y="1555751"/>
            <a:ext cx="3167871" cy="4373582"/>
          </a:xfrm>
        </p:spPr>
        <p:txBody>
          <a:bodyPr>
            <a:normAutofit/>
          </a:bodyPr>
          <a:lstStyle/>
          <a:p>
            <a:pPr marL="0" indent="0">
              <a:buNone/>
            </a:pPr>
            <a:r>
              <a:rPr lang="de-DE" dirty="0" err="1" smtClean="0"/>
              <a:t>typeof</a:t>
            </a:r>
            <a:endParaRPr lang="de-DE" dirty="0" smtClean="0"/>
          </a:p>
          <a:p>
            <a:pPr marL="0" indent="0">
              <a:buNone/>
            </a:pPr>
            <a:r>
              <a:rPr lang="de-DE" dirty="0" smtClean="0"/>
              <a:t>	</a:t>
            </a:r>
            <a:r>
              <a:rPr lang="de-DE" dirty="0" err="1" smtClean="0"/>
              <a:t>string</a:t>
            </a:r>
            <a:endParaRPr lang="de-DE" dirty="0" smtClean="0"/>
          </a:p>
          <a:p>
            <a:pPr marL="0" indent="0">
              <a:buNone/>
            </a:pPr>
            <a:r>
              <a:rPr lang="de-DE" dirty="0" smtClean="0"/>
              <a:t>	</a:t>
            </a:r>
            <a:r>
              <a:rPr lang="de-DE" dirty="0" err="1" smtClean="0"/>
              <a:t>boolean</a:t>
            </a:r>
            <a:endParaRPr lang="de-DE" dirty="0" smtClean="0"/>
          </a:p>
          <a:p>
            <a:pPr marL="0" indent="0">
              <a:buNone/>
            </a:pPr>
            <a:r>
              <a:rPr lang="de-DE" dirty="0" smtClean="0"/>
              <a:t>	</a:t>
            </a:r>
            <a:r>
              <a:rPr lang="de-DE" dirty="0" err="1" smtClean="0"/>
              <a:t>number</a:t>
            </a:r>
            <a:endParaRPr lang="de-DE" dirty="0" smtClean="0"/>
          </a:p>
          <a:p>
            <a:pPr marL="0" indent="0">
              <a:buNone/>
            </a:pPr>
            <a:r>
              <a:rPr lang="de-DE" dirty="0" smtClean="0"/>
              <a:t>	</a:t>
            </a:r>
            <a:r>
              <a:rPr lang="de-DE" dirty="0" err="1" smtClean="0"/>
              <a:t>object</a:t>
            </a:r>
            <a:endParaRPr lang="de-DE" dirty="0" smtClean="0"/>
          </a:p>
          <a:p>
            <a:pPr marL="0" indent="0">
              <a:buNone/>
            </a:pPr>
            <a:r>
              <a:rPr lang="de-DE" dirty="0"/>
              <a:t>	</a:t>
            </a:r>
            <a:r>
              <a:rPr lang="de-DE" dirty="0" err="1" smtClean="0"/>
              <a:t>function</a:t>
            </a:r>
            <a:endParaRPr lang="de-DE" dirty="0" smtClean="0"/>
          </a:p>
          <a:p>
            <a:pPr marL="0" indent="0">
              <a:buNone/>
            </a:pPr>
            <a:endParaRPr lang="de-DE" dirty="0"/>
          </a:p>
        </p:txBody>
      </p:sp>
      <p:sp>
        <p:nvSpPr>
          <p:cNvPr id="3" name="Titel 2"/>
          <p:cNvSpPr>
            <a:spLocks noGrp="1"/>
          </p:cNvSpPr>
          <p:nvPr>
            <p:ph type="title"/>
          </p:nvPr>
        </p:nvSpPr>
        <p:spPr/>
        <p:txBody>
          <a:bodyPr/>
          <a:lstStyle/>
          <a:p>
            <a:r>
              <a:rPr lang="de-DE" dirty="0" smtClean="0"/>
              <a:t>Literale </a:t>
            </a:r>
            <a:r>
              <a:rPr lang="de-DE" dirty="0" err="1" smtClean="0"/>
              <a:t>vs</a:t>
            </a:r>
            <a:r>
              <a:rPr lang="de-DE" dirty="0" smtClean="0"/>
              <a:t> Objekte</a:t>
            </a:r>
            <a:endParaRPr lang="de-DE" dirty="0"/>
          </a:p>
        </p:txBody>
      </p:sp>
      <p:sp>
        <p:nvSpPr>
          <p:cNvPr id="4" name="Inhaltsplatzhalter 1"/>
          <p:cNvSpPr txBox="1">
            <a:spLocks/>
          </p:cNvSpPr>
          <p:nvPr/>
        </p:nvSpPr>
        <p:spPr>
          <a:xfrm>
            <a:off x="4355976" y="1556792"/>
            <a:ext cx="3167871" cy="4373582"/>
          </a:xfrm>
          <a:prstGeom prst="rect">
            <a:avLst/>
          </a:prstGeom>
        </p:spPr>
        <p:txBody>
          <a:bodyPr vert="horz" lIns="0" tIns="0" rIns="0" bIns="0" rtlCol="0">
            <a:normAutofit/>
          </a:bodyPr>
          <a:lstStyle>
            <a:lvl1pPr marL="468000" indent="-468000" algn="l" defTabSz="914400" rtl="0" eaLnBrk="1" latinLnBrk="0" hangingPunct="1">
              <a:spcBef>
                <a:spcPts val="1200"/>
              </a:spcBef>
              <a:spcAft>
                <a:spcPts val="200"/>
              </a:spcAft>
              <a:buClr>
                <a:schemeClr val="accent2"/>
              </a:buClr>
              <a:buSzPct val="100000"/>
              <a:buFont typeface="Arial"/>
              <a:buChar char="■"/>
              <a:defRPr sz="2400" kern="1200">
                <a:solidFill>
                  <a:schemeClr val="tx1"/>
                </a:solidFill>
                <a:latin typeface="Calibri" pitchFamily="34" charset="0"/>
                <a:ea typeface="Calibri" pitchFamily="34" charset="0"/>
                <a:cs typeface="Calibri" pitchFamily="34" charset="0"/>
              </a:defRPr>
            </a:lvl1pPr>
            <a:lvl2pPr marL="720000" indent="-216000" algn="l" defTabSz="914400" rtl="0" eaLnBrk="1" latinLnBrk="0" hangingPunct="1">
              <a:spcBef>
                <a:spcPts val="600"/>
              </a:spcBef>
              <a:buClr>
                <a:schemeClr val="tx1">
                  <a:lumMod val="60000"/>
                  <a:lumOff val="40000"/>
                </a:schemeClr>
              </a:buClr>
              <a:buSzPct val="100000"/>
              <a:buFont typeface="Wingdings" pitchFamily="2" charset="2"/>
              <a:buChar char="§"/>
              <a:defRPr sz="1800" kern="1200">
                <a:solidFill>
                  <a:schemeClr val="tx1"/>
                </a:solidFill>
                <a:latin typeface="Calibri" pitchFamily="34" charset="0"/>
                <a:ea typeface="Calibri" pitchFamily="34" charset="0"/>
                <a:cs typeface="Calibri" pitchFamily="34" charset="0"/>
              </a:defRPr>
            </a:lvl2pPr>
            <a:lvl3pPr marL="1152000" indent="-216000" algn="l" defTabSz="914400" rtl="0" eaLnBrk="1" latinLnBrk="0" hangingPunct="1">
              <a:spcBef>
                <a:spcPts val="450"/>
              </a:spcBef>
              <a:buClr>
                <a:schemeClr val="tx1">
                  <a:lumMod val="60000"/>
                  <a:lumOff val="40000"/>
                </a:schemeClr>
              </a:buClr>
              <a:buSzPct val="100000"/>
              <a:buFont typeface="Symbol" pitchFamily="18" charset="2"/>
              <a:buChar char="-"/>
              <a:defRPr sz="1800" kern="1200">
                <a:solidFill>
                  <a:schemeClr val="tx1"/>
                </a:solidFill>
                <a:latin typeface="Calibri" pitchFamily="34" charset="0"/>
                <a:ea typeface="Calibri" pitchFamily="34" charset="0"/>
                <a:cs typeface="Calibri" pitchFamily="34" charset="0"/>
              </a:defRPr>
            </a:lvl3pPr>
            <a:lvl4pPr marL="1584000" indent="-216000" algn="l" defTabSz="914400" rtl="0" eaLnBrk="1" latinLnBrk="0" hangingPunct="1">
              <a:spcBef>
                <a:spcPts val="450"/>
              </a:spcBef>
              <a:buClr>
                <a:schemeClr val="tx1">
                  <a:lumMod val="60000"/>
                  <a:lumOff val="40000"/>
                </a:schemeClr>
              </a:buClr>
              <a:buSzPct val="100000"/>
              <a:buFont typeface="Arial" pitchFamily="34" charset="0"/>
              <a:buChar char="•"/>
              <a:defRPr sz="1800" kern="1200" baseline="0">
                <a:solidFill>
                  <a:schemeClr val="tx1"/>
                </a:solidFill>
                <a:latin typeface="Calibri" pitchFamily="34" charset="0"/>
                <a:ea typeface="Calibri" pitchFamily="34" charset="0"/>
                <a:cs typeface="Calibri" pitchFamily="34" charset="0"/>
              </a:defRPr>
            </a:lvl4pPr>
            <a:lvl5pPr marL="2052000" indent="-216000" algn="l" defTabSz="914400" rtl="0" eaLnBrk="1" latinLnBrk="0" hangingPunct="1">
              <a:spcBef>
                <a:spcPts val="450"/>
              </a:spcBef>
              <a:buClr>
                <a:schemeClr val="tx1">
                  <a:lumMod val="60000"/>
                  <a:lumOff val="40000"/>
                </a:schemeClr>
              </a:buClr>
              <a:buSzPct val="100000"/>
              <a:buFont typeface="Symbol" pitchFamily="18" charset="2"/>
              <a:buChar char="-"/>
              <a:defRPr sz="1800" kern="1200" baseline="0">
                <a:solidFill>
                  <a:schemeClr val="tx1"/>
                </a:solidFill>
                <a:latin typeface="Calibri" pitchFamily="34" charset="0"/>
                <a:ea typeface="Calibri" pitchFamily="34" charset="0"/>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9pPr>
          </a:lstStyle>
          <a:p>
            <a:pPr marL="0" indent="0">
              <a:buFont typeface="Arial"/>
              <a:buNone/>
            </a:pPr>
            <a:r>
              <a:rPr lang="de-DE" dirty="0" err="1" smtClean="0"/>
              <a:t>instanceof</a:t>
            </a:r>
            <a:endParaRPr lang="de-DE" dirty="0" smtClean="0"/>
          </a:p>
          <a:p>
            <a:pPr marL="0" indent="0">
              <a:buFont typeface="Arial"/>
              <a:buNone/>
            </a:pPr>
            <a:r>
              <a:rPr lang="de-DE" dirty="0" smtClean="0"/>
              <a:t>	String</a:t>
            </a:r>
          </a:p>
          <a:p>
            <a:pPr marL="0" indent="0">
              <a:buFont typeface="Arial"/>
              <a:buNone/>
            </a:pPr>
            <a:r>
              <a:rPr lang="de-DE" dirty="0" smtClean="0"/>
              <a:t>	Boolean</a:t>
            </a:r>
          </a:p>
          <a:p>
            <a:pPr marL="0" indent="0">
              <a:buFont typeface="Arial"/>
              <a:buNone/>
            </a:pPr>
            <a:r>
              <a:rPr lang="de-DE" dirty="0"/>
              <a:t>	</a:t>
            </a:r>
            <a:r>
              <a:rPr lang="de-DE" dirty="0" smtClean="0"/>
              <a:t>Array</a:t>
            </a:r>
          </a:p>
          <a:p>
            <a:pPr marL="0" indent="0">
              <a:buFont typeface="Arial"/>
              <a:buNone/>
            </a:pPr>
            <a:r>
              <a:rPr lang="de-DE" dirty="0" smtClean="0"/>
              <a:t>	</a:t>
            </a:r>
            <a:r>
              <a:rPr lang="de-DE" dirty="0" err="1" smtClean="0"/>
              <a:t>RegExp</a:t>
            </a:r>
            <a:endParaRPr lang="de-DE" dirty="0" smtClean="0"/>
          </a:p>
          <a:p>
            <a:pPr marL="0" indent="0">
              <a:buFont typeface="Arial"/>
              <a:buNone/>
            </a:pPr>
            <a:r>
              <a:rPr lang="de-DE" dirty="0" smtClean="0"/>
              <a:t>	...</a:t>
            </a:r>
          </a:p>
          <a:p>
            <a:pPr marL="0" indent="0">
              <a:buFont typeface="Arial"/>
              <a:buNone/>
            </a:pPr>
            <a:r>
              <a:rPr lang="de-DE" dirty="0" smtClean="0"/>
              <a:t>	</a:t>
            </a:r>
            <a:r>
              <a:rPr lang="de-DE" dirty="0" err="1" smtClean="0"/>
              <a:t>Rectangle</a:t>
            </a:r>
            <a:endParaRPr lang="de-DE" dirty="0" smtClean="0"/>
          </a:p>
          <a:p>
            <a:pPr marL="0" indent="0">
              <a:buFont typeface="Arial"/>
              <a:buNone/>
            </a:pPr>
            <a:endParaRPr lang="de-DE" dirty="0"/>
          </a:p>
        </p:txBody>
      </p:sp>
    </p:spTree>
    <p:extLst>
      <p:ext uri="{BB962C8B-B14F-4D97-AF65-F5344CB8AC3E}">
        <p14:creationId xmlns:p14="http://schemas.microsoft.com/office/powerpoint/2010/main" val="4282634202"/>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smtClean="0"/>
              <a:t>Objekte werden über das </a:t>
            </a:r>
            <a:r>
              <a:rPr lang="de-DE" dirty="0" err="1" smtClean="0"/>
              <a:t>new-Keyword</a:t>
            </a:r>
            <a:r>
              <a:rPr lang="de-DE" dirty="0" smtClean="0"/>
              <a:t> und eine Konstruktor-Funktion gebildet.</a:t>
            </a:r>
          </a:p>
          <a:p>
            <a:pPr marL="0" indent="0">
              <a:buNone/>
            </a:pPr>
            <a:r>
              <a:rPr lang="de-DE" dirty="0" smtClean="0"/>
              <a:t>Konstruktor-Funktionen beginnen per Konvention mit einem Großbuchstaben (im Ggs. zu </a:t>
            </a:r>
            <a:r>
              <a:rPr lang="de-DE" dirty="0" smtClean="0"/>
              <a:t>„normalen</a:t>
            </a:r>
            <a:r>
              <a:rPr lang="de-DE" dirty="0" smtClean="0"/>
              <a:t>“ Funktionen).</a:t>
            </a:r>
          </a:p>
        </p:txBody>
      </p:sp>
      <p:sp>
        <p:nvSpPr>
          <p:cNvPr id="3" name="Titel 2"/>
          <p:cNvSpPr>
            <a:spLocks noGrp="1"/>
          </p:cNvSpPr>
          <p:nvPr>
            <p:ph type="title"/>
          </p:nvPr>
        </p:nvSpPr>
        <p:spPr/>
        <p:txBody>
          <a:bodyPr/>
          <a:lstStyle/>
          <a:p>
            <a:r>
              <a:rPr lang="de-DE" dirty="0" smtClean="0"/>
              <a:t>Prototypen</a:t>
            </a:r>
            <a:endParaRPr lang="de-DE" dirty="0"/>
          </a:p>
        </p:txBody>
      </p:sp>
    </p:spTree>
    <p:extLst>
      <p:ext uri="{BB962C8B-B14F-4D97-AF65-F5344CB8AC3E}">
        <p14:creationId xmlns:p14="http://schemas.microsoft.com/office/powerpoint/2010/main" val="706981374"/>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lnSpcReduction="10000"/>
          </a:bodyPr>
          <a:lstStyle/>
          <a:p>
            <a:r>
              <a:rPr lang="de-DE" dirty="0" smtClean="0">
                <a:solidFill>
                  <a:srgbClr val="FFFFFF"/>
                </a:solidFill>
                <a:highlight>
                  <a:srgbClr val="272822"/>
                </a:highlight>
              </a:rPr>
              <a:t>/**</a:t>
            </a:r>
          </a:p>
          <a:p>
            <a:r>
              <a:rPr lang="de-DE" dirty="0" smtClean="0">
                <a:solidFill>
                  <a:srgbClr val="FFFFFF"/>
                </a:solidFill>
                <a:highlight>
                  <a:srgbClr val="272822"/>
                </a:highlight>
              </a:rPr>
              <a:t>* @</a:t>
            </a:r>
            <a:r>
              <a:rPr lang="de-DE" dirty="0" err="1" smtClean="0">
                <a:solidFill>
                  <a:srgbClr val="FFFFFF"/>
                </a:solidFill>
                <a:highlight>
                  <a:srgbClr val="272822"/>
                </a:highlight>
              </a:rPr>
              <a:t>Constructor</a:t>
            </a:r>
            <a:endParaRPr lang="de-DE" dirty="0" smtClean="0">
              <a:solidFill>
                <a:srgbClr val="FFFFFF"/>
              </a:solidFill>
              <a:highlight>
                <a:srgbClr val="272822"/>
              </a:highlight>
            </a:endParaRPr>
          </a:p>
          <a:p>
            <a:r>
              <a:rPr lang="de-DE" dirty="0" smtClean="0">
                <a:solidFill>
                  <a:srgbClr val="FFFFFF"/>
                </a:solidFill>
                <a:highlight>
                  <a:srgbClr val="272822"/>
                </a:highlight>
              </a:rPr>
              <a:t>*/</a:t>
            </a:r>
          </a:p>
          <a:p>
            <a:r>
              <a:rPr lang="de-DE" dirty="0" err="1" smtClean="0">
                <a:solidFill>
                  <a:srgbClr val="FFFFFF"/>
                </a:solidFill>
                <a:highlight>
                  <a:srgbClr val="272822"/>
                </a:highlight>
              </a:rPr>
              <a:t>function</a:t>
            </a:r>
            <a:r>
              <a:rPr lang="de-DE" dirty="0" smtClean="0">
                <a:solidFill>
                  <a:srgbClr val="FFFFFF"/>
                </a:solidFill>
                <a:highlight>
                  <a:srgbClr val="272822"/>
                </a:highlight>
              </a:rPr>
              <a:t> </a:t>
            </a:r>
            <a:r>
              <a:rPr lang="de-DE" dirty="0" err="1">
                <a:solidFill>
                  <a:srgbClr val="FFFFFF"/>
                </a:solidFill>
                <a:highlight>
                  <a:srgbClr val="272822"/>
                </a:highlight>
              </a:rPr>
              <a:t>Rectangle</a:t>
            </a:r>
            <a:r>
              <a:rPr lang="de-DE" dirty="0">
                <a:solidFill>
                  <a:srgbClr val="FFFFFF"/>
                </a:solidFill>
                <a:highlight>
                  <a:srgbClr val="272822"/>
                </a:highlight>
              </a:rPr>
              <a:t>(</a:t>
            </a:r>
            <a:r>
              <a:rPr lang="de-DE" dirty="0" err="1">
                <a:solidFill>
                  <a:srgbClr val="FFFFFF"/>
                </a:solidFill>
                <a:highlight>
                  <a:srgbClr val="272822"/>
                </a:highlight>
              </a:rPr>
              <a:t>width</a:t>
            </a:r>
            <a:r>
              <a:rPr lang="de-DE" dirty="0">
                <a:solidFill>
                  <a:srgbClr val="FFFFFF"/>
                </a:solidFill>
                <a:highlight>
                  <a:srgbClr val="272822"/>
                </a:highlight>
              </a:rPr>
              <a:t>, </a:t>
            </a:r>
            <a:r>
              <a:rPr lang="de-DE" dirty="0" err="1">
                <a:solidFill>
                  <a:srgbClr val="FFFFFF"/>
                </a:solidFill>
                <a:highlight>
                  <a:srgbClr val="272822"/>
                </a:highlight>
              </a:rPr>
              <a:t>height</a:t>
            </a:r>
            <a:r>
              <a:rPr lang="de-DE" dirty="0">
                <a:solidFill>
                  <a:srgbClr val="FFFFFF"/>
                </a:solidFill>
                <a:highlight>
                  <a:srgbClr val="272822"/>
                </a:highlight>
              </a:rPr>
              <a:t>) { </a:t>
            </a:r>
            <a:endParaRPr lang="de-DE" dirty="0" smtClean="0">
              <a:solidFill>
                <a:srgbClr val="FFFFFF"/>
              </a:solidFill>
              <a:highlight>
                <a:srgbClr val="272822"/>
              </a:highlight>
            </a:endParaRPr>
          </a:p>
          <a:p>
            <a:r>
              <a:rPr lang="de-DE" dirty="0">
                <a:solidFill>
                  <a:srgbClr val="FFFFFF"/>
                </a:solidFill>
                <a:highlight>
                  <a:srgbClr val="272822"/>
                </a:highlight>
              </a:rPr>
              <a:t>	</a:t>
            </a:r>
            <a:r>
              <a:rPr lang="de-DE" dirty="0" err="1" smtClean="0">
                <a:solidFill>
                  <a:srgbClr val="FFFFFF"/>
                </a:solidFill>
                <a:highlight>
                  <a:srgbClr val="272822"/>
                </a:highlight>
              </a:rPr>
              <a:t>this.width</a:t>
            </a:r>
            <a:r>
              <a:rPr lang="de-DE" dirty="0" smtClean="0">
                <a:solidFill>
                  <a:srgbClr val="FFFFFF"/>
                </a:solidFill>
                <a:highlight>
                  <a:srgbClr val="272822"/>
                </a:highlight>
              </a:rPr>
              <a:t> </a:t>
            </a:r>
            <a:r>
              <a:rPr lang="de-DE" dirty="0">
                <a:solidFill>
                  <a:srgbClr val="FFFFFF"/>
                </a:solidFill>
                <a:highlight>
                  <a:srgbClr val="272822"/>
                </a:highlight>
              </a:rPr>
              <a:t>= </a:t>
            </a:r>
            <a:r>
              <a:rPr lang="de-DE" dirty="0" err="1">
                <a:solidFill>
                  <a:srgbClr val="FFFFFF"/>
                </a:solidFill>
                <a:highlight>
                  <a:srgbClr val="272822"/>
                </a:highlight>
              </a:rPr>
              <a:t>width</a:t>
            </a:r>
            <a:r>
              <a:rPr lang="de-DE" dirty="0">
                <a:solidFill>
                  <a:srgbClr val="FFFFFF"/>
                </a:solidFill>
                <a:highlight>
                  <a:srgbClr val="272822"/>
                </a:highlight>
              </a:rPr>
              <a:t>;</a:t>
            </a:r>
          </a:p>
          <a:p>
            <a:r>
              <a:rPr lang="de-DE" dirty="0" smtClean="0">
                <a:solidFill>
                  <a:srgbClr val="FFFFFF"/>
                </a:solidFill>
                <a:highlight>
                  <a:srgbClr val="272822"/>
                </a:highlight>
              </a:rPr>
              <a:t>	</a:t>
            </a:r>
            <a:r>
              <a:rPr lang="de-DE" dirty="0" err="1" smtClean="0">
                <a:solidFill>
                  <a:srgbClr val="FFFFFF"/>
                </a:solidFill>
                <a:highlight>
                  <a:srgbClr val="272822"/>
                </a:highlight>
              </a:rPr>
              <a:t>this.height</a:t>
            </a:r>
            <a:r>
              <a:rPr lang="de-DE" dirty="0" smtClean="0">
                <a:solidFill>
                  <a:srgbClr val="FFFFFF"/>
                </a:solidFill>
                <a:highlight>
                  <a:srgbClr val="272822"/>
                </a:highlight>
              </a:rPr>
              <a:t> </a:t>
            </a:r>
            <a:r>
              <a:rPr lang="de-DE" dirty="0">
                <a:solidFill>
                  <a:srgbClr val="FFFFFF"/>
                </a:solidFill>
                <a:highlight>
                  <a:srgbClr val="272822"/>
                </a:highlight>
              </a:rPr>
              <a:t>= </a:t>
            </a:r>
            <a:r>
              <a:rPr lang="de-DE" dirty="0" err="1">
                <a:solidFill>
                  <a:srgbClr val="FFFFFF"/>
                </a:solidFill>
                <a:highlight>
                  <a:srgbClr val="272822"/>
                </a:highlight>
              </a:rPr>
              <a:t>height</a:t>
            </a:r>
            <a:r>
              <a:rPr lang="de-DE" dirty="0">
                <a:solidFill>
                  <a:srgbClr val="FFFFFF"/>
                </a:solidFill>
                <a:highlight>
                  <a:srgbClr val="272822"/>
                </a:highlight>
              </a:rPr>
              <a:t>;</a:t>
            </a:r>
          </a:p>
          <a:p>
            <a:r>
              <a:rPr lang="de-DE" dirty="0" smtClean="0">
                <a:solidFill>
                  <a:srgbClr val="FFFFFF"/>
                </a:solidFill>
                <a:highlight>
                  <a:srgbClr val="272822"/>
                </a:highlight>
              </a:rPr>
              <a:t>}</a:t>
            </a:r>
          </a:p>
          <a:p>
            <a:endParaRPr lang="de-DE" dirty="0" smtClean="0">
              <a:solidFill>
                <a:srgbClr val="FFFFFF"/>
              </a:solidFill>
              <a:highlight>
                <a:srgbClr val="272822"/>
              </a:highlight>
            </a:endParaRPr>
          </a:p>
          <a:p>
            <a:r>
              <a:rPr lang="de-DE" dirty="0" smtClean="0">
                <a:solidFill>
                  <a:srgbClr val="FFFFFF"/>
                </a:solidFill>
                <a:highlight>
                  <a:srgbClr val="272822"/>
                </a:highlight>
              </a:rPr>
              <a:t>// Benutzung</a:t>
            </a:r>
            <a:endParaRPr lang="de-DE" dirty="0">
              <a:solidFill>
                <a:srgbClr val="FFFFFF"/>
              </a:solidFill>
              <a:highlight>
                <a:srgbClr val="272822"/>
              </a:highlight>
            </a:endParaRPr>
          </a:p>
          <a:p>
            <a:r>
              <a:rPr lang="de-DE" dirty="0" err="1"/>
              <a:t>var</a:t>
            </a:r>
            <a:r>
              <a:rPr lang="de-DE" dirty="0"/>
              <a:t> </a:t>
            </a:r>
            <a:r>
              <a:rPr lang="de-DE" dirty="0" err="1"/>
              <a:t>myRectangle</a:t>
            </a:r>
            <a:r>
              <a:rPr lang="de-DE" dirty="0"/>
              <a:t> = </a:t>
            </a:r>
            <a:r>
              <a:rPr lang="de-DE" dirty="0" err="1"/>
              <a:t>new</a:t>
            </a:r>
            <a:r>
              <a:rPr lang="de-DE" dirty="0"/>
              <a:t> </a:t>
            </a:r>
            <a:r>
              <a:rPr lang="de-DE" dirty="0" err="1"/>
              <a:t>Rectangle</a:t>
            </a:r>
            <a:r>
              <a:rPr lang="de-DE" dirty="0"/>
              <a:t>(5, 5); </a:t>
            </a:r>
            <a:endParaRPr lang="de-DE" dirty="0" smtClean="0"/>
          </a:p>
          <a:p>
            <a:r>
              <a:rPr lang="de-DE" dirty="0" err="1" smtClean="0"/>
              <a:t>myRectangle.width</a:t>
            </a:r>
            <a:r>
              <a:rPr lang="de-DE" dirty="0" smtClean="0"/>
              <a:t>; </a:t>
            </a:r>
            <a:r>
              <a:rPr lang="de-DE" dirty="0"/>
              <a:t>// 5 </a:t>
            </a:r>
          </a:p>
          <a:p>
            <a:endParaRPr lang="de-DE" dirty="0" smtClean="0">
              <a:solidFill>
                <a:srgbClr val="FFFFFF"/>
              </a:solidFill>
              <a:highlight>
                <a:srgbClr val="272822"/>
              </a:highlight>
            </a:endParaRPr>
          </a:p>
          <a:p>
            <a:endParaRPr lang="de-DE" dirty="0">
              <a:solidFill>
                <a:srgbClr val="FFFFFF"/>
              </a:solidFill>
              <a:highlight>
                <a:srgbClr val="272822"/>
              </a:highlight>
            </a:endParaRPr>
          </a:p>
          <a:p>
            <a:endParaRPr lang="de-DE" dirty="0">
              <a:solidFill>
                <a:srgbClr val="FFFFFF"/>
              </a:solidFill>
            </a:endParaRPr>
          </a:p>
        </p:txBody>
      </p:sp>
      <p:sp>
        <p:nvSpPr>
          <p:cNvPr id="4" name="Titel 3"/>
          <p:cNvSpPr>
            <a:spLocks noGrp="1"/>
          </p:cNvSpPr>
          <p:nvPr>
            <p:ph type="title"/>
          </p:nvPr>
        </p:nvSpPr>
        <p:spPr/>
        <p:txBody>
          <a:bodyPr/>
          <a:lstStyle/>
          <a:p>
            <a:r>
              <a:rPr lang="de-DE" dirty="0" smtClean="0"/>
              <a:t>Konstruktor</a:t>
            </a:r>
            <a:endParaRPr lang="de-DE" dirty="0"/>
          </a:p>
        </p:txBody>
      </p:sp>
    </p:spTree>
    <p:extLst>
      <p:ext uri="{BB962C8B-B14F-4D97-AF65-F5344CB8AC3E}">
        <p14:creationId xmlns:p14="http://schemas.microsoft.com/office/powerpoint/2010/main" val="1204573933"/>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de-DE" dirty="0"/>
              <a:t>Wird die </a:t>
            </a:r>
            <a:r>
              <a:rPr lang="de-DE" dirty="0" err="1">
                <a:latin typeface="Consolas"/>
                <a:cs typeface="Consolas"/>
              </a:rPr>
              <a:t>new</a:t>
            </a:r>
            <a:r>
              <a:rPr lang="de-DE" dirty="0"/>
              <a:t>-Anweisung vergessen, dann wird die Funktion nicht als Konstruktor-Funktion aufgerufen. </a:t>
            </a:r>
            <a:endParaRPr lang="de-DE" dirty="0" smtClean="0"/>
          </a:p>
          <a:p>
            <a:pPr marL="0" indent="0">
              <a:buNone/>
            </a:pPr>
            <a:r>
              <a:rPr lang="de-DE" dirty="0" smtClean="0"/>
              <a:t>Es </a:t>
            </a:r>
            <a:r>
              <a:rPr lang="de-DE" dirty="0"/>
              <a:t>steht dann kein neues Objekt als </a:t>
            </a:r>
            <a:r>
              <a:rPr lang="de-DE" dirty="0" err="1">
                <a:latin typeface="Consolas"/>
                <a:cs typeface="Consolas"/>
              </a:rPr>
              <a:t>this</a:t>
            </a:r>
            <a:r>
              <a:rPr lang="de-DE" dirty="0"/>
              <a:t>-Objekt zur Verfügung. </a:t>
            </a:r>
            <a:endParaRPr lang="de-DE" dirty="0" smtClean="0"/>
          </a:p>
          <a:p>
            <a:pPr marL="0" indent="0">
              <a:buNone/>
            </a:pPr>
            <a:r>
              <a:rPr lang="de-DE" dirty="0" smtClean="0"/>
              <a:t>Das </a:t>
            </a:r>
            <a:r>
              <a:rPr lang="de-DE" dirty="0" err="1">
                <a:latin typeface="Consolas"/>
                <a:cs typeface="Consolas"/>
              </a:rPr>
              <a:t>this</a:t>
            </a:r>
            <a:r>
              <a:rPr lang="de-DE" dirty="0"/>
              <a:t>-Objekt ist dann beispielsweise das globale Objekt. </a:t>
            </a:r>
            <a:endParaRPr lang="de-DE" dirty="0" smtClean="0"/>
          </a:p>
          <a:p>
            <a:pPr marL="0" indent="0">
              <a:buNone/>
            </a:pPr>
            <a:r>
              <a:rPr lang="de-DE" dirty="0" smtClean="0"/>
              <a:t>Das </a:t>
            </a:r>
            <a:r>
              <a:rPr lang="de-DE" dirty="0"/>
              <a:t>heißt, die Funktion wird die übergebenen Parameter dem globalen Objekt zuweisen. </a:t>
            </a:r>
          </a:p>
        </p:txBody>
      </p:sp>
      <p:sp>
        <p:nvSpPr>
          <p:cNvPr id="3" name="Titel 2"/>
          <p:cNvSpPr>
            <a:spLocks noGrp="1"/>
          </p:cNvSpPr>
          <p:nvPr>
            <p:ph type="title"/>
          </p:nvPr>
        </p:nvSpPr>
        <p:spPr/>
        <p:txBody>
          <a:bodyPr/>
          <a:lstStyle/>
          <a:p>
            <a:r>
              <a:rPr lang="de-DE" dirty="0" smtClean="0"/>
              <a:t>Das </a:t>
            </a:r>
            <a:r>
              <a:rPr lang="de-DE" dirty="0" err="1" smtClean="0"/>
              <a:t>new-Keyword</a:t>
            </a:r>
            <a:endParaRPr lang="de-DE" dirty="0"/>
          </a:p>
        </p:txBody>
      </p:sp>
    </p:spTree>
    <p:extLst>
      <p:ext uri="{BB962C8B-B14F-4D97-AF65-F5344CB8AC3E}">
        <p14:creationId xmlns:p14="http://schemas.microsoft.com/office/powerpoint/2010/main" val="1793394585"/>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ein </a:t>
            </a:r>
            <a:r>
              <a:rPr lang="de-DE" dirty="0"/>
              <a:t>leeres, neues Objekt wird erzeugt</a:t>
            </a:r>
          </a:p>
          <a:p>
            <a:r>
              <a:rPr lang="de-DE" dirty="0"/>
              <a:t>die Konstruktor-Funktion hat ein Property </a:t>
            </a:r>
            <a:r>
              <a:rPr lang="de-DE" dirty="0">
                <a:latin typeface="Consolas"/>
                <a:cs typeface="Consolas"/>
              </a:rPr>
              <a:t>prototype</a:t>
            </a:r>
            <a:r>
              <a:rPr lang="de-DE" dirty="0"/>
              <a:t>, dies wird als Prototyp des neuen Objekts verwendet</a:t>
            </a:r>
          </a:p>
          <a:p>
            <a:r>
              <a:rPr lang="de-DE" dirty="0" err="1">
                <a:latin typeface="Consolas"/>
                <a:cs typeface="Consolas"/>
              </a:rPr>
              <a:t>this</a:t>
            </a:r>
            <a:r>
              <a:rPr lang="de-DE" dirty="0"/>
              <a:t> wird an dieses neue Objekte gebunden</a:t>
            </a:r>
          </a:p>
          <a:p>
            <a:r>
              <a:rPr lang="de-DE" dirty="0"/>
              <a:t>die Konstruktor-Funktion wird aufgerufen (mit </a:t>
            </a:r>
            <a:r>
              <a:rPr lang="de-DE" dirty="0" err="1">
                <a:latin typeface="Consolas"/>
                <a:cs typeface="Consolas"/>
              </a:rPr>
              <a:t>this</a:t>
            </a:r>
            <a:r>
              <a:rPr lang="de-DE" dirty="0"/>
              <a:t> gebunden)</a:t>
            </a:r>
          </a:p>
          <a:p>
            <a:r>
              <a:rPr lang="de-DE" dirty="0"/>
              <a:t>das neue Objekt wird implizit zurückgegeben (wenn die Funktion kein explizites </a:t>
            </a:r>
            <a:r>
              <a:rPr lang="de-DE" dirty="0" err="1">
                <a:latin typeface="Consolas"/>
                <a:cs typeface="Consolas"/>
              </a:rPr>
              <a:t>return</a:t>
            </a:r>
            <a:r>
              <a:rPr lang="de-DE" dirty="0"/>
              <a:t> hat)</a:t>
            </a:r>
          </a:p>
        </p:txBody>
      </p:sp>
      <p:sp>
        <p:nvSpPr>
          <p:cNvPr id="3" name="Titel 2"/>
          <p:cNvSpPr>
            <a:spLocks noGrp="1"/>
          </p:cNvSpPr>
          <p:nvPr>
            <p:ph type="title"/>
          </p:nvPr>
        </p:nvSpPr>
        <p:spPr/>
        <p:txBody>
          <a:bodyPr/>
          <a:lstStyle/>
          <a:p>
            <a:r>
              <a:rPr lang="de-DE" dirty="0"/>
              <a:t>Ablauf eines </a:t>
            </a:r>
            <a:r>
              <a:rPr lang="de-DE" dirty="0" err="1"/>
              <a:t>Konstruktoraufrufs</a:t>
            </a:r>
            <a:r>
              <a:rPr lang="de-DE" dirty="0"/>
              <a:t> mit </a:t>
            </a:r>
            <a:r>
              <a:rPr lang="de-DE" dirty="0" err="1"/>
              <a:t>new</a:t>
            </a:r>
            <a:r>
              <a:rPr lang="de-DE" dirty="0"/>
              <a:t/>
            </a:r>
            <a:br>
              <a:rPr lang="de-DE" dirty="0"/>
            </a:br>
            <a:endParaRPr lang="de-DE" dirty="0"/>
          </a:p>
        </p:txBody>
      </p:sp>
    </p:spTree>
    <p:extLst>
      <p:ext uri="{BB962C8B-B14F-4D97-AF65-F5344CB8AC3E}">
        <p14:creationId xmlns:p14="http://schemas.microsoft.com/office/powerpoint/2010/main" val="28465515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function</a:t>
            </a:r>
            <a:r>
              <a:rPr lang="de-DE" dirty="0"/>
              <a:t> </a:t>
            </a:r>
            <a:r>
              <a:rPr lang="de-DE" dirty="0" err="1" smtClean="0"/>
              <a:t>Rectangle</a:t>
            </a:r>
            <a:r>
              <a:rPr lang="de-DE" dirty="0"/>
              <a:t>(</a:t>
            </a:r>
            <a:r>
              <a:rPr lang="de-DE" dirty="0" err="1"/>
              <a:t>width</a:t>
            </a:r>
            <a:r>
              <a:rPr lang="de-DE" dirty="0"/>
              <a:t>, </a:t>
            </a:r>
            <a:r>
              <a:rPr lang="de-DE" dirty="0" err="1"/>
              <a:t>height</a:t>
            </a:r>
            <a:r>
              <a:rPr lang="de-DE" dirty="0"/>
              <a:t>) {</a:t>
            </a:r>
          </a:p>
          <a:p>
            <a:r>
              <a:rPr lang="de-DE" dirty="0"/>
              <a:t>	</a:t>
            </a:r>
            <a:r>
              <a:rPr lang="de-DE" dirty="0" err="1"/>
              <a:t>if</a:t>
            </a:r>
            <a:r>
              <a:rPr lang="de-DE" dirty="0"/>
              <a:t> (!(</a:t>
            </a:r>
            <a:r>
              <a:rPr lang="de-DE" dirty="0" err="1"/>
              <a:t>this</a:t>
            </a:r>
            <a:r>
              <a:rPr lang="de-DE" dirty="0"/>
              <a:t> </a:t>
            </a:r>
            <a:r>
              <a:rPr lang="de-DE" dirty="0" err="1"/>
              <a:t>instanceof</a:t>
            </a:r>
            <a:r>
              <a:rPr lang="de-DE" dirty="0"/>
              <a:t> </a:t>
            </a:r>
            <a:r>
              <a:rPr lang="de-DE" dirty="0" err="1" smtClean="0"/>
              <a:t>Rectangle</a:t>
            </a:r>
            <a:r>
              <a:rPr lang="de-DE" dirty="0"/>
              <a:t>)) { // check!</a:t>
            </a:r>
          </a:p>
          <a:p>
            <a:r>
              <a:rPr lang="de-DE" dirty="0"/>
              <a:t>		</a:t>
            </a:r>
            <a:r>
              <a:rPr lang="de-DE" dirty="0" err="1"/>
              <a:t>throw</a:t>
            </a:r>
            <a:r>
              <a:rPr lang="de-DE" dirty="0"/>
              <a:t> "</a:t>
            </a:r>
            <a:r>
              <a:rPr lang="de-DE" dirty="0" err="1"/>
              <a:t>Use</a:t>
            </a:r>
            <a:r>
              <a:rPr lang="de-DE" dirty="0"/>
              <a:t> </a:t>
            </a:r>
            <a:r>
              <a:rPr lang="de-DE" dirty="0" err="1"/>
              <a:t>this</a:t>
            </a:r>
            <a:r>
              <a:rPr lang="de-DE" dirty="0"/>
              <a:t> </a:t>
            </a:r>
            <a:r>
              <a:rPr lang="de-DE" dirty="0" err="1"/>
              <a:t>function</a:t>
            </a:r>
            <a:r>
              <a:rPr lang="de-DE" dirty="0"/>
              <a:t> </a:t>
            </a:r>
            <a:r>
              <a:rPr lang="de-DE" dirty="0" err="1"/>
              <a:t>as</a:t>
            </a:r>
            <a:r>
              <a:rPr lang="de-DE" dirty="0"/>
              <a:t> a </a:t>
            </a:r>
            <a:r>
              <a:rPr lang="de-DE" dirty="0" err="1"/>
              <a:t>constructor</a:t>
            </a:r>
            <a:r>
              <a:rPr lang="de-DE" dirty="0"/>
              <a:t>"; 	</a:t>
            </a:r>
          </a:p>
          <a:p>
            <a:r>
              <a:rPr lang="de-DE" dirty="0"/>
              <a:t>	}</a:t>
            </a:r>
          </a:p>
          <a:p>
            <a:r>
              <a:rPr lang="de-DE" dirty="0"/>
              <a:t>	</a:t>
            </a:r>
            <a:r>
              <a:rPr lang="de-DE" dirty="0" err="1"/>
              <a:t>this.width</a:t>
            </a:r>
            <a:r>
              <a:rPr lang="de-DE" dirty="0"/>
              <a:t> = </a:t>
            </a:r>
            <a:r>
              <a:rPr lang="de-DE" dirty="0" err="1"/>
              <a:t>width</a:t>
            </a:r>
            <a:r>
              <a:rPr lang="de-DE" dirty="0"/>
              <a:t>;</a:t>
            </a:r>
          </a:p>
          <a:p>
            <a:r>
              <a:rPr lang="de-DE" dirty="0"/>
              <a:t>	</a:t>
            </a:r>
            <a:r>
              <a:rPr lang="de-DE" dirty="0" err="1"/>
              <a:t>this.height</a:t>
            </a:r>
            <a:r>
              <a:rPr lang="de-DE" dirty="0"/>
              <a:t> = </a:t>
            </a:r>
            <a:r>
              <a:rPr lang="de-DE" dirty="0" err="1"/>
              <a:t>height</a:t>
            </a:r>
            <a:r>
              <a:rPr lang="de-DE" dirty="0"/>
              <a:t>; </a:t>
            </a:r>
          </a:p>
          <a:p>
            <a:r>
              <a:rPr lang="de-DE" dirty="0"/>
              <a:t>}</a:t>
            </a:r>
          </a:p>
          <a:p>
            <a:endParaRPr lang="de-DE" dirty="0"/>
          </a:p>
        </p:txBody>
      </p:sp>
      <p:sp>
        <p:nvSpPr>
          <p:cNvPr id="3" name="Titel 2"/>
          <p:cNvSpPr>
            <a:spLocks noGrp="1"/>
          </p:cNvSpPr>
          <p:nvPr>
            <p:ph type="title"/>
          </p:nvPr>
        </p:nvSpPr>
        <p:spPr/>
        <p:txBody>
          <a:bodyPr/>
          <a:lstStyle/>
          <a:p>
            <a:r>
              <a:rPr lang="de-DE" dirty="0" smtClean="0"/>
              <a:t>Konstruktor-Aufruf überprüfen</a:t>
            </a:r>
            <a:endParaRPr lang="de-DE" dirty="0"/>
          </a:p>
        </p:txBody>
      </p:sp>
    </p:spTree>
    <p:extLst>
      <p:ext uri="{BB962C8B-B14F-4D97-AF65-F5344CB8AC3E}">
        <p14:creationId xmlns:p14="http://schemas.microsoft.com/office/powerpoint/2010/main" val="3816446102"/>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function</a:t>
            </a:r>
            <a:r>
              <a:rPr lang="de-DE" dirty="0"/>
              <a:t> Car(</a:t>
            </a:r>
            <a:r>
              <a:rPr lang="de-DE" dirty="0" err="1"/>
              <a:t>manufacturer</a:t>
            </a:r>
            <a:r>
              <a:rPr lang="de-DE" dirty="0"/>
              <a:t>) {</a:t>
            </a:r>
          </a:p>
          <a:p>
            <a:r>
              <a:rPr lang="de-DE" dirty="0"/>
              <a:t>	</a:t>
            </a:r>
            <a:r>
              <a:rPr lang="de-DE" dirty="0" err="1"/>
              <a:t>if</a:t>
            </a:r>
            <a:r>
              <a:rPr lang="de-DE" dirty="0"/>
              <a:t> (!(</a:t>
            </a:r>
            <a:r>
              <a:rPr lang="de-DE" dirty="0" err="1"/>
              <a:t>this</a:t>
            </a:r>
            <a:r>
              <a:rPr lang="de-DE" dirty="0"/>
              <a:t> </a:t>
            </a:r>
            <a:r>
              <a:rPr lang="de-DE" dirty="0" err="1"/>
              <a:t>instanceof</a:t>
            </a:r>
            <a:r>
              <a:rPr lang="de-DE" dirty="0"/>
              <a:t> Car)) {</a:t>
            </a:r>
          </a:p>
          <a:p>
            <a:r>
              <a:rPr lang="de-DE" dirty="0"/>
              <a:t>		</a:t>
            </a:r>
            <a:r>
              <a:rPr lang="de-DE" dirty="0" err="1"/>
              <a:t>return</a:t>
            </a:r>
            <a:r>
              <a:rPr lang="de-DE" dirty="0"/>
              <a:t> </a:t>
            </a:r>
            <a:r>
              <a:rPr lang="de-DE" dirty="0" err="1"/>
              <a:t>new</a:t>
            </a:r>
            <a:r>
              <a:rPr lang="de-DE" dirty="0"/>
              <a:t> Car(</a:t>
            </a:r>
            <a:r>
              <a:rPr lang="de-DE" dirty="0" err="1"/>
              <a:t>manufacturer</a:t>
            </a:r>
            <a:r>
              <a:rPr lang="de-DE" dirty="0"/>
              <a:t>);</a:t>
            </a:r>
          </a:p>
          <a:p>
            <a:r>
              <a:rPr lang="de-DE" dirty="0"/>
              <a:t>	}</a:t>
            </a:r>
          </a:p>
          <a:p>
            <a:r>
              <a:rPr lang="de-DE" dirty="0"/>
              <a:t>	</a:t>
            </a:r>
            <a:r>
              <a:rPr lang="de-DE" dirty="0" err="1"/>
              <a:t>this.manufacturer</a:t>
            </a:r>
            <a:r>
              <a:rPr lang="de-DE" dirty="0"/>
              <a:t> = </a:t>
            </a:r>
            <a:r>
              <a:rPr lang="de-DE" dirty="0" err="1"/>
              <a:t>manufacturer</a:t>
            </a:r>
            <a:r>
              <a:rPr lang="de-DE" dirty="0"/>
              <a:t>;</a:t>
            </a:r>
          </a:p>
          <a:p>
            <a:r>
              <a:rPr lang="de-DE" dirty="0"/>
              <a:t>}</a:t>
            </a:r>
          </a:p>
          <a:p>
            <a:endParaRPr lang="de-DE" dirty="0"/>
          </a:p>
        </p:txBody>
      </p:sp>
      <p:sp>
        <p:nvSpPr>
          <p:cNvPr id="3" name="Titel 2"/>
          <p:cNvSpPr>
            <a:spLocks noGrp="1"/>
          </p:cNvSpPr>
          <p:nvPr>
            <p:ph type="title"/>
          </p:nvPr>
        </p:nvSpPr>
        <p:spPr/>
        <p:txBody>
          <a:bodyPr/>
          <a:lstStyle/>
          <a:p>
            <a:r>
              <a:rPr lang="de-DE" dirty="0" smtClean="0"/>
              <a:t>Entwurfsmuster Selbstaufrufender Konstruktor</a:t>
            </a:r>
            <a:endParaRPr lang="de-DE" dirty="0"/>
          </a:p>
        </p:txBody>
      </p:sp>
    </p:spTree>
    <p:extLst>
      <p:ext uri="{BB962C8B-B14F-4D97-AF65-F5344CB8AC3E}">
        <p14:creationId xmlns:p14="http://schemas.microsoft.com/office/powerpoint/2010/main" val="3947292146"/>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normAutofit/>
          </a:bodyPr>
          <a:lstStyle/>
          <a:p>
            <a:r>
              <a:rPr lang="de-DE" dirty="0" err="1" smtClean="0"/>
              <a:t>obj</a:t>
            </a:r>
            <a:r>
              <a:rPr lang="de-DE" dirty="0" smtClean="0"/>
              <a:t> = </a:t>
            </a:r>
            <a:r>
              <a:rPr lang="de-DE" dirty="0" smtClean="0"/>
              <a:t>{</a:t>
            </a:r>
          </a:p>
          <a:p>
            <a:r>
              <a:rPr lang="de-DE" dirty="0" smtClean="0"/>
              <a:t>	</a:t>
            </a:r>
            <a:r>
              <a:rPr lang="de-DE" dirty="0" err="1" smtClean="0"/>
              <a:t>prop</a:t>
            </a:r>
            <a:r>
              <a:rPr lang="de-DE" dirty="0" smtClean="0"/>
              <a:t>: 40,</a:t>
            </a:r>
          </a:p>
          <a:p>
            <a:r>
              <a:rPr lang="de-DE" dirty="0"/>
              <a:t>	</a:t>
            </a:r>
            <a:r>
              <a:rPr lang="de-DE" dirty="0" err="1" smtClean="0"/>
              <a:t>calc</a:t>
            </a:r>
            <a:r>
              <a:rPr lang="de-DE" dirty="0" smtClean="0"/>
              <a:t>: </a:t>
            </a:r>
            <a:r>
              <a:rPr lang="de-DE" dirty="0" err="1" smtClean="0"/>
              <a:t>function</a:t>
            </a:r>
            <a:r>
              <a:rPr lang="de-DE" dirty="0" smtClean="0"/>
              <a:t>(</a:t>
            </a:r>
            <a:r>
              <a:rPr lang="de-DE" dirty="0" err="1" smtClean="0"/>
              <a:t>number</a:t>
            </a:r>
            <a:r>
              <a:rPr lang="de-DE" dirty="0" smtClean="0"/>
              <a:t>) </a:t>
            </a:r>
            <a:r>
              <a:rPr lang="de-DE" dirty="0"/>
              <a:t>{</a:t>
            </a:r>
          </a:p>
          <a:p>
            <a:r>
              <a:rPr lang="de-DE" dirty="0"/>
              <a:t>	</a:t>
            </a:r>
            <a:r>
              <a:rPr lang="de-DE" dirty="0" smtClean="0"/>
              <a:t>   </a:t>
            </a:r>
            <a:r>
              <a:rPr lang="de-DE" dirty="0" err="1" smtClean="0"/>
              <a:t>this.prop</a:t>
            </a:r>
            <a:r>
              <a:rPr lang="de-DE" dirty="0" smtClean="0"/>
              <a:t> </a:t>
            </a:r>
            <a:r>
              <a:rPr lang="de-DE" dirty="0"/>
              <a:t>+= </a:t>
            </a:r>
            <a:r>
              <a:rPr lang="de-DE" dirty="0" err="1" smtClean="0"/>
              <a:t>number</a:t>
            </a:r>
            <a:r>
              <a:rPr lang="de-DE" dirty="0" smtClean="0"/>
              <a:t>;</a:t>
            </a:r>
            <a:endParaRPr lang="de-DE" dirty="0"/>
          </a:p>
          <a:p>
            <a:r>
              <a:rPr lang="de-DE" dirty="0" smtClean="0"/>
              <a:t>  }</a:t>
            </a:r>
            <a:endParaRPr lang="de-DE" dirty="0"/>
          </a:p>
          <a:p>
            <a:r>
              <a:rPr lang="de-DE" dirty="0" smtClean="0"/>
              <a:t>}</a:t>
            </a:r>
            <a:r>
              <a:rPr lang="de-DE" dirty="0" smtClean="0"/>
              <a:t>;</a:t>
            </a:r>
          </a:p>
          <a:p>
            <a:r>
              <a:rPr lang="de-DE" dirty="0" err="1" smtClean="0"/>
              <a:t>obj.calc</a:t>
            </a:r>
            <a:r>
              <a:rPr lang="de-DE" dirty="0" smtClean="0"/>
              <a:t>(2) /</a:t>
            </a:r>
            <a:r>
              <a:rPr lang="de-DE" dirty="0" smtClean="0"/>
              <a:t>/ </a:t>
            </a:r>
            <a:r>
              <a:rPr lang="de-DE" dirty="0" smtClean="0"/>
              <a:t>42</a:t>
            </a:r>
            <a:endParaRPr lang="de-DE" dirty="0" smtClean="0"/>
          </a:p>
        </p:txBody>
      </p:sp>
      <p:sp>
        <p:nvSpPr>
          <p:cNvPr id="4" name="Titel 3"/>
          <p:cNvSpPr>
            <a:spLocks noGrp="1"/>
          </p:cNvSpPr>
          <p:nvPr>
            <p:ph type="title"/>
          </p:nvPr>
        </p:nvSpPr>
        <p:spPr/>
        <p:txBody>
          <a:bodyPr/>
          <a:lstStyle/>
          <a:p>
            <a:r>
              <a:rPr lang="de-DE" dirty="0" err="1" smtClean="0"/>
              <a:t>this</a:t>
            </a:r>
            <a:r>
              <a:rPr lang="de-DE" dirty="0" smtClean="0"/>
              <a:t> in Objekten</a:t>
            </a:r>
            <a:endParaRPr lang="de-DE" dirty="0"/>
          </a:p>
        </p:txBody>
      </p:sp>
    </p:spTree>
    <p:extLst>
      <p:ext uri="{BB962C8B-B14F-4D97-AF65-F5344CB8AC3E}">
        <p14:creationId xmlns:p14="http://schemas.microsoft.com/office/powerpoint/2010/main" val="397066413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räsentation v3.0 (4x3)">
  <a:themeElements>
    <a:clrScheme name="Holisticon (PPT)">
      <a:dk1>
        <a:srgbClr val="666666"/>
      </a:dk1>
      <a:lt1>
        <a:sysClr val="window" lastClr="FFFFFF"/>
      </a:lt1>
      <a:dk2>
        <a:srgbClr val="1952A0"/>
      </a:dk2>
      <a:lt2>
        <a:srgbClr val="FFFFFF"/>
      </a:lt2>
      <a:accent1>
        <a:srgbClr val="1952A0"/>
      </a:accent1>
      <a:accent2>
        <a:srgbClr val="DE0027"/>
      </a:accent2>
      <a:accent3>
        <a:srgbClr val="C1C3C6"/>
      </a:accent3>
      <a:accent4>
        <a:srgbClr val="95B3D7"/>
      </a:accent4>
      <a:accent5>
        <a:srgbClr val="D99694"/>
      </a:accent5>
      <a:accent6>
        <a:srgbClr val="6A7A9A"/>
      </a:accent6>
      <a:hlink>
        <a:srgbClr val="95B3D7"/>
      </a:hlink>
      <a:folHlink>
        <a:srgbClr val="95B3D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20000"/>
            <a:lumOff val="80000"/>
          </a:schemeClr>
        </a:solidFill>
        <a:ln w="12700" cmpd="sng">
          <a:solidFill>
            <a:schemeClr val="tx1"/>
          </a:solidFill>
        </a:ln>
        <a:effectLst/>
      </a:spPr>
      <a:bodyPr lIns="180000" tIns="90000" rIns="180000" bIns="90000" rtlCol="0" anchor="t" anchorCtr="0">
        <a:spAutoFit/>
      </a:bodyPr>
      <a:lstStyle>
        <a:defPPr>
          <a:defRPr dirty="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526A3E8302C8CB4E82B3738A005B8375" ma:contentTypeVersion="0" ma:contentTypeDescription="Ein neues Dokument erstellen." ma:contentTypeScope="" ma:versionID="4fa8f7eed20c578c7e9dc17150e5979d">
  <xsd:schema xmlns:xsd="http://www.w3.org/2001/XMLSchema" xmlns:p="http://schemas.microsoft.com/office/2006/metadata/properties" targetNamespace="http://schemas.microsoft.com/office/2006/metadata/properties" ma:root="true" ma:fieldsID="246f02dd96380beb4f7cdcce14d77fd6">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ma:readOnly="tru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E8E3355A-8D0D-4120-9144-887B33C643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23E6022D-9F9B-4F7D-9291-C7AE6A28E582}">
  <ds:schemaRefs>
    <ds:schemaRef ds:uri="http://schemas.microsoft.com/sharepoint/v3/contenttype/forms"/>
  </ds:schemaRefs>
</ds:datastoreItem>
</file>

<file path=customXml/itemProps3.xml><?xml version="1.0" encoding="utf-8"?>
<ds:datastoreItem xmlns:ds="http://schemas.openxmlformats.org/officeDocument/2006/customXml" ds:itemID="{37BCFEFD-7927-41E3-94E3-A6B5B4E10B49}">
  <ds:schemaRefs>
    <ds:schemaRef ds:uri="http://schemas.microsoft.com/office/2006/documentManagement/types"/>
    <ds:schemaRef ds:uri="http://purl.org/dc/elements/1.1/"/>
    <ds:schemaRef ds:uri="http://purl.org/dc/terms/"/>
    <ds:schemaRef ds:uri="http://purl.org/dc/dcmitype/"/>
    <ds:schemaRef ds:uri="http://www.w3.org/XML/1998/namespace"/>
    <ds:schemaRef ds:uri="http://schemas.microsoft.com/office/2006/metadata/propertie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Präsentation v3.0 (4x3).potx</Template>
  <TotalTime>0</TotalTime>
  <Words>3544</Words>
  <Application>Microsoft Macintosh PowerPoint</Application>
  <PresentationFormat>Bildschirmpräsentation (4:3)</PresentationFormat>
  <Paragraphs>802</Paragraphs>
  <Slides>118</Slides>
  <Notes>27</Notes>
  <HiddenSlides>13</HiddenSlides>
  <MMClips>0</MMClips>
  <ScaleCrop>false</ScaleCrop>
  <HeadingPairs>
    <vt:vector size="4" baseType="variant">
      <vt:variant>
        <vt:lpstr>Design</vt:lpstr>
      </vt:variant>
      <vt:variant>
        <vt:i4>1</vt:i4>
      </vt:variant>
      <vt:variant>
        <vt:lpstr>Folientitel</vt:lpstr>
      </vt:variant>
      <vt:variant>
        <vt:i4>118</vt:i4>
      </vt:variant>
    </vt:vector>
  </HeadingPairs>
  <TitlesOfParts>
    <vt:vector size="119" baseType="lpstr">
      <vt:lpstr>Präsentation v3.0 (4x3)</vt:lpstr>
      <vt:lpstr>JS-Workshop </vt:lpstr>
      <vt:lpstr>Roadmap Tag 1</vt:lpstr>
      <vt:lpstr>JS Core</vt:lpstr>
      <vt:lpstr>Primordial Soup</vt:lpstr>
      <vt:lpstr>Development</vt:lpstr>
      <vt:lpstr>Design goals</vt:lpstr>
      <vt:lpstr>Self: The Power of Simplicity</vt:lpstr>
      <vt:lpstr>Self: The Power of Simplicity  </vt:lpstr>
      <vt:lpstr>Self: The Power of Simplicity</vt:lpstr>
      <vt:lpstr>Self: The Power of Simplicity  </vt:lpstr>
      <vt:lpstr>Scheme: minimalistic LISP</vt:lpstr>
      <vt:lpstr>Java vs. JavaScript</vt:lpstr>
      <vt:lpstr>Война и миръ</vt:lpstr>
      <vt:lpstr>PowerPoint-Präsentation</vt:lpstr>
      <vt:lpstr>Basistypen</vt:lpstr>
      <vt:lpstr>null und undefined</vt:lpstr>
      <vt:lpstr>Literale</vt:lpstr>
      <vt:lpstr>Typenlose Verwendung</vt:lpstr>
      <vt:lpstr>Dynamische Sprache und Gleichheit</vt:lpstr>
      <vt:lpstr>truthy und falsy</vt:lpstr>
      <vt:lpstr>Variablen</vt:lpstr>
      <vt:lpstr>Gültigkeitsbereich von Variablen </vt:lpstr>
      <vt:lpstr>Variablen in ES6</vt:lpstr>
      <vt:lpstr>Number</vt:lpstr>
      <vt:lpstr>Arrays</vt:lpstr>
      <vt:lpstr>Reguläre Ausdrücke</vt:lpstr>
      <vt:lpstr>Reguläre Ausdrücke</vt:lpstr>
      <vt:lpstr>Kontrollstrukturen: if-then-else</vt:lpstr>
      <vt:lpstr>Kontrollstrukturen: switch</vt:lpstr>
      <vt:lpstr>Kontrollstrukturen: while</vt:lpstr>
      <vt:lpstr>Kontrollstrukturen: do-while</vt:lpstr>
      <vt:lpstr>Kontrollstrukturen: for-Schleife</vt:lpstr>
      <vt:lpstr>For-Schleife</vt:lpstr>
      <vt:lpstr>Sprunganweisungen und labels</vt:lpstr>
      <vt:lpstr>for-in-Schleife</vt:lpstr>
      <vt:lpstr>try-catch-finally und throw</vt:lpstr>
      <vt:lpstr>JS Core</vt:lpstr>
      <vt:lpstr>Build-Prozess</vt:lpstr>
      <vt:lpstr>Kompilierende Sprachen</vt:lpstr>
      <vt:lpstr>Node.js</vt:lpstr>
      <vt:lpstr> </vt:lpstr>
      <vt:lpstr>Yeoman – Maven für JavaScript</vt:lpstr>
      <vt:lpstr>Features des Webapp Generators</vt:lpstr>
      <vt:lpstr>Yeoman</vt:lpstr>
      <vt:lpstr>Bower</vt:lpstr>
      <vt:lpstr>Bower</vt:lpstr>
      <vt:lpstr>Grunt</vt:lpstr>
      <vt:lpstr>Grunt</vt:lpstr>
      <vt:lpstr>Grunt</vt:lpstr>
      <vt:lpstr>Optional: Sass / Compass</vt:lpstr>
      <vt:lpstr>Übung #1 -  Project Setup</vt:lpstr>
      <vt:lpstr>JS Core</vt:lpstr>
      <vt:lpstr>JS Building Steps</vt:lpstr>
      <vt:lpstr>JSLint</vt:lpstr>
      <vt:lpstr>JSHint</vt:lpstr>
      <vt:lpstr>Übung #2 -  JSHint</vt:lpstr>
      <vt:lpstr>Testing</vt:lpstr>
      <vt:lpstr>JS Building Steps</vt:lpstr>
      <vt:lpstr>Übung #3 -  Tests</vt:lpstr>
      <vt:lpstr>JS Building Steps</vt:lpstr>
      <vt:lpstr>Übung #4 -  Doc</vt:lpstr>
      <vt:lpstr>JS Building Steps</vt:lpstr>
      <vt:lpstr>Plato</vt:lpstr>
      <vt:lpstr>Übung #5 -  Plato</vt:lpstr>
      <vt:lpstr>JS Core</vt:lpstr>
      <vt:lpstr>Funktionsliteral</vt:lpstr>
      <vt:lpstr>Parameter</vt:lpstr>
      <vt:lpstr>Bonusparameter</vt:lpstr>
      <vt:lpstr>Fallstricke des Bonusparameters</vt:lpstr>
      <vt:lpstr>Konfigurationsobjekt &amp; Fallbacks</vt:lpstr>
      <vt:lpstr>Anonyme Funktionen</vt:lpstr>
      <vt:lpstr>Immediate Functions</vt:lpstr>
      <vt:lpstr>Immediate Functions</vt:lpstr>
      <vt:lpstr>Funktionen</vt:lpstr>
      <vt:lpstr>Funktionen als Parameter</vt:lpstr>
      <vt:lpstr>Scoping</vt:lpstr>
      <vt:lpstr>Scoping</vt:lpstr>
      <vt:lpstr>Hoisting</vt:lpstr>
      <vt:lpstr>Hoisting</vt:lpstr>
      <vt:lpstr>Fallstricke des Hoistings umgehen</vt:lpstr>
      <vt:lpstr>Funktionale Objekte</vt:lpstr>
      <vt:lpstr>Callbacks</vt:lpstr>
      <vt:lpstr>Code ohne Callbacks</vt:lpstr>
      <vt:lpstr>Code mit Callbacks</vt:lpstr>
      <vt:lpstr>Weitere funktionale Pattern</vt:lpstr>
      <vt:lpstr>PowerPoint-Präsentation</vt:lpstr>
      <vt:lpstr>Objekte</vt:lpstr>
      <vt:lpstr>Objekt</vt:lpstr>
      <vt:lpstr>Object</vt:lpstr>
      <vt:lpstr>JSON</vt:lpstr>
      <vt:lpstr>Method Invocation</vt:lpstr>
      <vt:lpstr>Literale vs Objekte</vt:lpstr>
      <vt:lpstr>Prototypen</vt:lpstr>
      <vt:lpstr>Konstruktor</vt:lpstr>
      <vt:lpstr>Das new-Keyword</vt:lpstr>
      <vt:lpstr>Ablauf eines Konstruktoraufrufs mit new </vt:lpstr>
      <vt:lpstr>Konstruktor-Aufruf überprüfen</vt:lpstr>
      <vt:lpstr>Entwurfsmuster Selbstaufrufender Konstruktor</vt:lpstr>
      <vt:lpstr>this in Objekten</vt:lpstr>
      <vt:lpstr>this in Funktionen</vt:lpstr>
      <vt:lpstr>Beispiel: Rectangle </vt:lpstr>
      <vt:lpstr>Prototype erweitern</vt:lpstr>
      <vt:lpstr>Reflexion</vt:lpstr>
      <vt:lpstr>Eigenschaften löschen, Chaining</vt:lpstr>
      <vt:lpstr>Konstruktor- &amp; Protoype-Referenz</vt:lpstr>
      <vt:lpstr>Typeof und Constructor.name</vt:lpstr>
      <vt:lpstr>Übung #6 -  Task und Taskliste</vt:lpstr>
      <vt:lpstr>Objekterzeugungsmuster</vt:lpstr>
      <vt:lpstr>„Vererbung“ durch Kopieren</vt:lpstr>
      <vt:lpstr>„Vererbung“ durch Kopieren</vt:lpstr>
      <vt:lpstr>Mixins</vt:lpstr>
      <vt:lpstr>Mixins</vt:lpstr>
      <vt:lpstr>jQuery.extend</vt:lpstr>
      <vt:lpstr>Prototypische Vererbung</vt:lpstr>
      <vt:lpstr>Rent-a-Constructor</vt:lpstr>
      <vt:lpstr>Default Pattern</vt:lpstr>
      <vt:lpstr>Übung #7 -  Reminder</vt:lpstr>
      <vt:lpstr>Fazit Tag 1</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JS-Workshop</dc:title>
  <dc:subject/>
  <dc:creator>Oliver Ochs</dc:creator>
  <cp:keywords/>
  <dc:description>Copyright © 2014 Holisticon AG</dc:description>
  <cp:lastModifiedBy>Oliver Ochs</cp:lastModifiedBy>
  <cp:revision>531</cp:revision>
  <dcterms:created xsi:type="dcterms:W3CDTF">2007-11-03T16:56:34Z</dcterms:created>
  <dcterms:modified xsi:type="dcterms:W3CDTF">2014-05-21T14:12:16Z</dcterms:modified>
  <cp:category/>
  <cp:contentStatus>Endgültig (v2.0)</cp:contentStatus>
</cp:coreProperties>
</file>